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59" r:id="rId5"/>
    <p:sldId id="261" r:id="rId6"/>
    <p:sldId id="303" r:id="rId7"/>
    <p:sldId id="308" r:id="rId8"/>
    <p:sldId id="264" r:id="rId9"/>
    <p:sldId id="296" r:id="rId10"/>
    <p:sldId id="304" r:id="rId11"/>
    <p:sldId id="306" r:id="rId12"/>
    <p:sldId id="297" r:id="rId13"/>
    <p:sldId id="298" r:id="rId14"/>
    <p:sldId id="300" r:id="rId15"/>
    <p:sldId id="301" r:id="rId16"/>
    <p:sldId id="299" r:id="rId17"/>
    <p:sldId id="302" r:id="rId18"/>
    <p:sldId id="305" r:id="rId19"/>
    <p:sldId id="295" r:id="rId2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42D"/>
    <a:srgbClr val="00EAD9"/>
    <a:srgbClr val="0057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7" autoAdjust="0"/>
    <p:restoredTop sz="94660"/>
  </p:normalViewPr>
  <p:slideViewPr>
    <p:cSldViewPr>
      <p:cViewPr varScale="1">
        <p:scale>
          <a:sx n="88" d="100"/>
          <a:sy n="88" d="100"/>
        </p:scale>
        <p:origin x="79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97B83-729E-4785-BCF3-0D3AB2FE7132}" type="datetimeFigureOut">
              <a:rPr lang="it-IT" smtClean="0"/>
              <a:t>14/02/2017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1842-19F6-48C2-998E-6EE7EBB69964}" type="slidenum">
              <a:rPr lang="it-IT" smtClean="0"/>
              <a:t>‹N›</a:t>
            </a:fld>
            <a:endParaRPr lang="it-IT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611560" y="908720"/>
            <a:ext cx="8064896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15" name="Content Placeholder 9"/>
          <p:cNvSpPr>
            <a:spLocks noGrp="1"/>
          </p:cNvSpPr>
          <p:nvPr>
            <p:ph sz="quarter" idx="13"/>
          </p:nvPr>
        </p:nvSpPr>
        <p:spPr>
          <a:xfrm>
            <a:off x="611560" y="2129560"/>
            <a:ext cx="8064896" cy="3474720"/>
          </a:xfrm>
        </p:spPr>
        <p:txBody>
          <a:bodyPr>
            <a:no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97B83-729E-4785-BCF3-0D3AB2FE7132}" type="datetimeFigureOut">
              <a:rPr lang="it-IT" smtClean="0"/>
              <a:t>14/02/2017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1842-19F6-48C2-998E-6EE7EBB69964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683568" y="2060848"/>
            <a:ext cx="7704856" cy="3474720"/>
          </a:xfrm>
        </p:spPr>
        <p:txBody>
          <a:bodyPr>
            <a:no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704856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2030944"/>
            <a:ext cx="7704856" cy="3474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4997B83-729E-4785-BCF3-0D3AB2FE7132}" type="datetimeFigureOut">
              <a:rPr lang="it-IT" smtClean="0"/>
              <a:t>14/02/2017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09B1842-19F6-48C2-998E-6EE7EBB69964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644" y="2056478"/>
            <a:ext cx="1836000" cy="1228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32656"/>
            <a:ext cx="4248000" cy="172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tangolo 3"/>
          <p:cNvSpPr/>
          <p:nvPr/>
        </p:nvSpPr>
        <p:spPr>
          <a:xfrm>
            <a:off x="323528" y="3310880"/>
            <a:ext cx="8568952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b="1" u="sng" dirty="0" smtClean="0">
                <a:solidFill>
                  <a:srgbClr val="00642D"/>
                </a:solidFill>
              </a:rPr>
              <a:t>PUGLIA</a:t>
            </a:r>
            <a:r>
              <a:rPr lang="it-IT" sz="3200" b="1" dirty="0" smtClean="0">
                <a:solidFill>
                  <a:srgbClr val="00642D"/>
                </a:solidFill>
              </a:rPr>
              <a:t> </a:t>
            </a:r>
          </a:p>
          <a:p>
            <a:pPr algn="ctr">
              <a:spcBef>
                <a:spcPts val="600"/>
              </a:spcBef>
            </a:pPr>
            <a:r>
              <a:rPr lang="it-IT" sz="3200" b="1" dirty="0" smtClean="0">
                <a:solidFill>
                  <a:srgbClr val="00642D"/>
                </a:solidFill>
              </a:rPr>
              <a:t>La Psicologia dell’Emergenza</a:t>
            </a:r>
          </a:p>
          <a:p>
            <a:pPr algn="ctr"/>
            <a:r>
              <a:rPr lang="it-IT" sz="3200" b="1" dirty="0" smtClean="0">
                <a:solidFill>
                  <a:srgbClr val="00642D"/>
                </a:solidFill>
              </a:rPr>
              <a:t>Esperienze e modelli di intervento:</a:t>
            </a:r>
          </a:p>
          <a:p>
            <a:pPr algn="ctr"/>
            <a:r>
              <a:rPr lang="it-IT" sz="3200" b="1" dirty="0" smtClean="0">
                <a:solidFill>
                  <a:srgbClr val="00642D"/>
                </a:solidFill>
              </a:rPr>
              <a:t>L’intervento della SIPEM</a:t>
            </a:r>
            <a:endParaRPr lang="it-IT" sz="3200" b="1" dirty="0">
              <a:solidFill>
                <a:srgbClr val="00642D"/>
              </a:solidFill>
            </a:endParaRPr>
          </a:p>
          <a:p>
            <a:pPr algn="ctr"/>
            <a:endParaRPr lang="it-IT" sz="1600" b="1" dirty="0" smtClean="0">
              <a:solidFill>
                <a:srgbClr val="00642D"/>
              </a:solidFill>
            </a:endParaRPr>
          </a:p>
          <a:p>
            <a:pPr algn="ctr"/>
            <a:r>
              <a:rPr lang="it-IT" sz="2400" b="1" dirty="0" smtClean="0"/>
              <a:t>dott.ssa Milena </a:t>
            </a:r>
            <a:r>
              <a:rPr lang="it-IT" sz="2400" b="1" dirty="0" err="1" smtClean="0"/>
              <a:t>Iacobellis</a:t>
            </a:r>
            <a:endParaRPr lang="it-IT" sz="2400" b="1" dirty="0" smtClean="0"/>
          </a:p>
          <a:p>
            <a:pPr algn="ctr"/>
            <a:r>
              <a:rPr lang="it-IT" sz="2400" b="1" dirty="0" smtClean="0"/>
              <a:t>Vicepresidente </a:t>
            </a:r>
            <a:r>
              <a:rPr lang="it-IT" sz="2400" b="1" dirty="0" err="1" smtClean="0"/>
              <a:t>Sipem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SoS</a:t>
            </a:r>
            <a:r>
              <a:rPr lang="it-IT" sz="2400" b="1" dirty="0" smtClean="0"/>
              <a:t> Puglia – </a:t>
            </a:r>
            <a:r>
              <a:rPr lang="it-IT" sz="2400" b="1" dirty="0" err="1" smtClean="0"/>
              <a:t>Practitioner</a:t>
            </a:r>
            <a:r>
              <a:rPr lang="it-IT" sz="2400" b="1" dirty="0" smtClean="0"/>
              <a:t> EMDR</a:t>
            </a:r>
          </a:p>
          <a:p>
            <a:pPr algn="ctr"/>
            <a:r>
              <a:rPr lang="it-IT" sz="2400" b="1" dirty="0" smtClean="0"/>
              <a:t>                   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236620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70485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it-IT" sz="3900" i="1" u="sng" dirty="0">
                <a:ln w="0"/>
                <a:solidFill>
                  <a:prstClr val="black"/>
                </a:solidFill>
                <a:effectLst/>
              </a:rPr>
              <a:t>Cosa è cambiato…. </a:t>
            </a:r>
            <a:r>
              <a:rPr lang="it-IT" sz="3900" i="1" u="sng" dirty="0" smtClean="0">
                <a:ln w="0"/>
                <a:solidFill>
                  <a:prstClr val="black"/>
                </a:solidFill>
                <a:effectLst/>
              </a:rPr>
              <a:t/>
            </a:r>
            <a:br>
              <a:rPr lang="it-IT" sz="3900" i="1" u="sng" dirty="0" smtClean="0">
                <a:ln w="0"/>
                <a:solidFill>
                  <a:prstClr val="black"/>
                </a:solidFill>
                <a:effectLst/>
              </a:rPr>
            </a:br>
            <a:r>
              <a:rPr lang="it-IT" sz="3900" i="1" dirty="0" smtClean="0">
                <a:ln w="0"/>
                <a:solidFill>
                  <a:prstClr val="black"/>
                </a:solidFill>
                <a:effectLst/>
              </a:rPr>
              <a:t>Il ruolo dello Psicologo</a:t>
            </a:r>
            <a:br>
              <a:rPr lang="it-IT" sz="3900" i="1" dirty="0" smtClean="0">
                <a:ln w="0"/>
                <a:solidFill>
                  <a:prstClr val="black"/>
                </a:solidFill>
                <a:effectLst/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683568" y="2132856"/>
            <a:ext cx="7704856" cy="3402712"/>
          </a:xfrm>
        </p:spPr>
        <p:txBody>
          <a:bodyPr/>
          <a:lstStyle/>
          <a:p>
            <a:pPr marL="45720" indent="0" algn="just">
              <a:lnSpc>
                <a:spcPct val="200000"/>
              </a:lnSpc>
              <a:buNone/>
            </a:pPr>
            <a:r>
              <a:rPr lang="it-IT" dirty="0" smtClean="0">
                <a:solidFill>
                  <a:schemeClr val="tx1"/>
                </a:solidFill>
              </a:rPr>
              <a:t>La percezione della figura e del ruolo dello Psicologo in emergenza come </a:t>
            </a:r>
            <a:r>
              <a:rPr lang="it-IT" u="sng" dirty="0" smtClean="0">
                <a:solidFill>
                  <a:schemeClr val="tx1"/>
                </a:solidFill>
              </a:rPr>
              <a:t>fattore di protezione</a:t>
            </a:r>
            <a:r>
              <a:rPr lang="it-IT" dirty="0" smtClean="0">
                <a:solidFill>
                  <a:schemeClr val="tx1"/>
                </a:solidFill>
              </a:rPr>
              <a:t> nella fase acuta dello stress traumatico e come </a:t>
            </a:r>
            <a:r>
              <a:rPr lang="it-IT" u="sng" dirty="0" smtClean="0">
                <a:solidFill>
                  <a:schemeClr val="tx1"/>
                </a:solidFill>
              </a:rPr>
              <a:t>facilitatore del ripristino delle condizioni di normalizzazione</a:t>
            </a:r>
            <a:r>
              <a:rPr lang="it-IT" dirty="0" smtClean="0">
                <a:solidFill>
                  <a:schemeClr val="tx1"/>
                </a:solidFill>
              </a:rPr>
              <a:t> dello stato di benessere, sia dell’individuo, sia del tessuto sociale gravemente ferito da un </a:t>
            </a:r>
            <a:r>
              <a:rPr lang="it-IT" u="sng" dirty="0" smtClean="0">
                <a:solidFill>
                  <a:schemeClr val="tx1"/>
                </a:solidFill>
              </a:rPr>
              <a:t>disastro collettivo</a:t>
            </a:r>
            <a:r>
              <a:rPr lang="it-IT" dirty="0" smtClean="0">
                <a:solidFill>
                  <a:schemeClr val="tx1"/>
                </a:solidFill>
              </a:rPr>
              <a:t>. 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0" y="266302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3975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04856" cy="1647056"/>
          </a:xfrm>
        </p:spPr>
        <p:txBody>
          <a:bodyPr/>
          <a:lstStyle/>
          <a:p>
            <a:pPr marL="0" indent="0" algn="ctr">
              <a:buNone/>
            </a:pPr>
            <a:r>
              <a:rPr lang="it-IT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it-IT" u="sn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osa è cambiato….</a:t>
            </a:r>
            <a:br>
              <a:rPr lang="it-IT" u="sn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it-IT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Il supporto post-traumatico</a:t>
            </a:r>
            <a:endParaRPr lang="it-IT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705339" y="2060848"/>
            <a:ext cx="7704856" cy="4320480"/>
          </a:xfrm>
        </p:spPr>
        <p:txBody>
          <a:bodyPr/>
          <a:lstStyle/>
          <a:p>
            <a:pPr marL="4572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tx1"/>
                </a:solidFill>
              </a:rPr>
              <a:t>P</a:t>
            </a:r>
            <a:r>
              <a:rPr lang="it-IT" b="1" dirty="0" smtClean="0">
                <a:solidFill>
                  <a:schemeClr val="tx1"/>
                </a:solidFill>
              </a:rPr>
              <a:t>rogetto per la gestione del post-traumatico </a:t>
            </a:r>
          </a:p>
          <a:p>
            <a:pPr marL="4572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tx1"/>
                </a:solidFill>
              </a:rPr>
              <a:t>s</a:t>
            </a:r>
            <a:r>
              <a:rPr lang="it-IT" b="1" dirty="0" smtClean="0">
                <a:solidFill>
                  <a:schemeClr val="tx1"/>
                </a:solidFill>
              </a:rPr>
              <a:t>otto nostra sollecitazione</a:t>
            </a:r>
          </a:p>
          <a:p>
            <a:pPr marL="50292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rabicPeriod"/>
            </a:pPr>
            <a:r>
              <a:rPr lang="it-IT" dirty="0" smtClean="0">
                <a:solidFill>
                  <a:schemeClr val="tx1"/>
                </a:solidFill>
              </a:rPr>
              <a:t>La Protezione Civile - istituzione di un numero verde per le esigenze di sostegno psicologico;</a:t>
            </a:r>
          </a:p>
          <a:p>
            <a:pPr marL="50292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rabicPeriod"/>
            </a:pPr>
            <a:r>
              <a:rPr lang="it-IT" dirty="0">
                <a:solidFill>
                  <a:schemeClr val="tx1"/>
                </a:solidFill>
              </a:rPr>
              <a:t>S</a:t>
            </a:r>
            <a:r>
              <a:rPr lang="it-IT" dirty="0" smtClean="0">
                <a:solidFill>
                  <a:schemeClr val="tx1"/>
                </a:solidFill>
              </a:rPr>
              <a:t>egreteria della </a:t>
            </a:r>
            <a:r>
              <a:rPr lang="it-IT" dirty="0" err="1" smtClean="0">
                <a:solidFill>
                  <a:schemeClr val="tx1"/>
                </a:solidFill>
              </a:rPr>
              <a:t>Sipem</a:t>
            </a:r>
            <a:r>
              <a:rPr lang="it-IT" dirty="0" smtClean="0">
                <a:solidFill>
                  <a:schemeClr val="tx1"/>
                </a:solidFill>
              </a:rPr>
              <a:t> – gestione delle richieste e coordinamento delle forze disponibili sul territorio (Associazioni di volontariato di categoria  Psicologi per i Popoli,  EMDR Italia  e </a:t>
            </a:r>
            <a:r>
              <a:rPr lang="it-IT" dirty="0" err="1" smtClean="0">
                <a:solidFill>
                  <a:schemeClr val="tx1"/>
                </a:solidFill>
              </a:rPr>
              <a:t>Stasis</a:t>
            </a:r>
            <a:r>
              <a:rPr lang="it-IT" dirty="0" smtClean="0">
                <a:solidFill>
                  <a:schemeClr val="tx1"/>
                </a:solidFill>
              </a:rPr>
              <a:t>). 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0" y="266302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484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dirty="0" smtClean="0">
                <a:ln w="0"/>
                <a:solidFill>
                  <a:schemeClr val="tx1"/>
                </a:solidFill>
                <a:effectLst/>
              </a:rPr>
              <a:t>12 luglio  2016…..           </a:t>
            </a:r>
            <a:br>
              <a:rPr lang="it-IT" dirty="0" smtClean="0">
                <a:ln w="0"/>
                <a:solidFill>
                  <a:schemeClr val="tx1"/>
                </a:solidFill>
                <a:effectLst/>
              </a:rPr>
            </a:br>
            <a:r>
              <a:rPr lang="it-IT" dirty="0" smtClean="0">
                <a:ln w="0"/>
                <a:solidFill>
                  <a:schemeClr val="tx1"/>
                </a:solidFill>
                <a:effectLst/>
              </a:rPr>
              <a:t/>
            </a:r>
            <a:br>
              <a:rPr lang="it-IT" dirty="0" smtClean="0">
                <a:ln w="0"/>
                <a:solidFill>
                  <a:schemeClr val="tx1"/>
                </a:solidFill>
                <a:effectLst/>
              </a:rPr>
            </a:br>
            <a:endParaRPr lang="it-IT" dirty="0">
              <a:ln w="0"/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0" y="266302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Image result for immagini incidente ferroviari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87" y="2132856"/>
            <a:ext cx="776276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06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520216"/>
            <a:ext cx="7488832" cy="1440160"/>
          </a:xfrm>
        </p:spPr>
        <p:txBody>
          <a:bodyPr/>
          <a:lstStyle/>
          <a:p>
            <a:pPr marL="0" indent="0" algn="ctr">
              <a:buNone/>
            </a:pPr>
            <a:r>
              <a:rPr lang="it-IT" sz="3900" dirty="0" smtClean="0">
                <a:ln w="0"/>
                <a:solidFill>
                  <a:schemeClr val="tx1"/>
                </a:solidFill>
                <a:effectLst/>
              </a:rPr>
              <a:t>Coordinamento e organizzazione degli interventi</a:t>
            </a:r>
            <a:endParaRPr lang="it-IT" sz="3900" dirty="0">
              <a:ln w="0"/>
              <a:solidFill>
                <a:schemeClr val="tx1"/>
              </a:solidFill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683568" y="1802971"/>
            <a:ext cx="7704856" cy="4968552"/>
          </a:xfrm>
        </p:spPr>
        <p:txBody>
          <a:bodyPr/>
          <a:lstStyle/>
          <a:p>
            <a:pPr marL="45720" indent="0" algn="ctr">
              <a:lnSpc>
                <a:spcPct val="150000"/>
              </a:lnSpc>
              <a:buNone/>
            </a:pPr>
            <a:r>
              <a:rPr lang="it-IT" sz="2400" b="1" dirty="0" smtClean="0">
                <a:solidFill>
                  <a:schemeClr val="tx1"/>
                </a:solidFill>
              </a:rPr>
              <a:t>12 luglio 2016</a:t>
            </a:r>
            <a:endParaRPr lang="it-IT" sz="2400" b="1" dirty="0">
              <a:solidFill>
                <a:schemeClr val="tx1"/>
              </a:solidFill>
            </a:endParaRPr>
          </a:p>
          <a:p>
            <a:pPr marL="45720" indent="0" algn="just">
              <a:lnSpc>
                <a:spcPct val="150000"/>
              </a:lnSpc>
              <a:buNone/>
            </a:pPr>
            <a:r>
              <a:rPr lang="it-IT" u="sng" dirty="0" smtClean="0">
                <a:solidFill>
                  <a:schemeClr val="tx1"/>
                </a:solidFill>
              </a:rPr>
              <a:t>Ore 13.00</a:t>
            </a:r>
            <a:r>
              <a:rPr lang="it-IT" dirty="0" smtClean="0">
                <a:solidFill>
                  <a:schemeClr val="tx1"/>
                </a:solidFill>
              </a:rPr>
              <a:t> - Si è costituito, </a:t>
            </a:r>
            <a:r>
              <a:rPr lang="it-IT" dirty="0">
                <a:solidFill>
                  <a:schemeClr val="tx1"/>
                </a:solidFill>
              </a:rPr>
              <a:t>presso L’Ordine degli Psicologi, un </a:t>
            </a:r>
            <a:r>
              <a:rPr lang="it-IT" u="sng" dirty="0">
                <a:solidFill>
                  <a:schemeClr val="tx1"/>
                </a:solidFill>
              </a:rPr>
              <a:t>team logistico</a:t>
            </a:r>
            <a:r>
              <a:rPr lang="it-IT" dirty="0">
                <a:solidFill>
                  <a:schemeClr val="tx1"/>
                </a:solidFill>
              </a:rPr>
              <a:t> con funzioni di coordinamento </a:t>
            </a:r>
            <a:r>
              <a:rPr lang="it-IT" dirty="0" smtClean="0">
                <a:solidFill>
                  <a:schemeClr val="tx1"/>
                </a:solidFill>
              </a:rPr>
              <a:t>con </a:t>
            </a:r>
            <a:r>
              <a:rPr lang="it-IT" dirty="0">
                <a:solidFill>
                  <a:schemeClr val="tx1"/>
                </a:solidFill>
              </a:rPr>
              <a:t>la </a:t>
            </a:r>
            <a:r>
              <a:rPr lang="it-IT" dirty="0" smtClean="0">
                <a:solidFill>
                  <a:schemeClr val="tx1"/>
                </a:solidFill>
              </a:rPr>
              <a:t>Protezione Civile, per una ‘</a:t>
            </a:r>
            <a:r>
              <a:rPr lang="it-IT" u="sng" dirty="0" smtClean="0">
                <a:solidFill>
                  <a:schemeClr val="tx1"/>
                </a:solidFill>
              </a:rPr>
              <a:t>ricognizione dei bisogni</a:t>
            </a:r>
            <a:r>
              <a:rPr lang="it-IT" dirty="0" smtClean="0">
                <a:solidFill>
                  <a:schemeClr val="tx1"/>
                </a:solidFill>
              </a:rPr>
              <a:t>’, coinvolgendo le </a:t>
            </a:r>
            <a:r>
              <a:rPr lang="it-IT" dirty="0">
                <a:solidFill>
                  <a:schemeClr val="tx1"/>
                </a:solidFill>
              </a:rPr>
              <a:t>altre </a:t>
            </a:r>
            <a:r>
              <a:rPr lang="it-IT" dirty="0" smtClean="0">
                <a:solidFill>
                  <a:schemeClr val="tx1"/>
                </a:solidFill>
              </a:rPr>
              <a:t>Associazioni </a:t>
            </a:r>
            <a:r>
              <a:rPr lang="it-IT" dirty="0">
                <a:solidFill>
                  <a:schemeClr val="tx1"/>
                </a:solidFill>
              </a:rPr>
              <a:t>di Volontariato  di </a:t>
            </a:r>
            <a:r>
              <a:rPr lang="it-IT" dirty="0" smtClean="0">
                <a:solidFill>
                  <a:schemeClr val="tx1"/>
                </a:solidFill>
              </a:rPr>
              <a:t>categoria, </a:t>
            </a:r>
            <a:r>
              <a:rPr lang="it-IT" dirty="0" smtClean="0">
                <a:solidFill>
                  <a:schemeClr val="tx1"/>
                </a:solidFill>
              </a:rPr>
              <a:t>Psicologi </a:t>
            </a:r>
            <a:r>
              <a:rPr lang="it-IT" dirty="0" smtClean="0">
                <a:solidFill>
                  <a:schemeClr val="tx1"/>
                </a:solidFill>
              </a:rPr>
              <a:t>per i Popoli e </a:t>
            </a:r>
            <a:r>
              <a:rPr lang="it-IT" dirty="0" err="1" smtClean="0">
                <a:solidFill>
                  <a:schemeClr val="tx1"/>
                </a:solidFill>
              </a:rPr>
              <a:t>Stasis</a:t>
            </a:r>
            <a:r>
              <a:rPr lang="it-IT" dirty="0" smtClean="0">
                <a:solidFill>
                  <a:schemeClr val="tx1"/>
                </a:solidFill>
              </a:rPr>
              <a:t>, per incanalare, inoltre, </a:t>
            </a:r>
            <a:r>
              <a:rPr lang="it-IT" dirty="0">
                <a:solidFill>
                  <a:schemeClr val="tx1"/>
                </a:solidFill>
              </a:rPr>
              <a:t>la generosa offerta di tantissimi </a:t>
            </a:r>
            <a:r>
              <a:rPr lang="it-IT" dirty="0" smtClean="0">
                <a:solidFill>
                  <a:schemeClr val="tx1"/>
                </a:solidFill>
              </a:rPr>
              <a:t>colleghi, soci </a:t>
            </a:r>
            <a:r>
              <a:rPr lang="it-IT" dirty="0" err="1" smtClean="0">
                <a:solidFill>
                  <a:schemeClr val="tx1"/>
                </a:solidFill>
              </a:rPr>
              <a:t>Sipem</a:t>
            </a:r>
            <a:r>
              <a:rPr lang="it-IT" dirty="0" smtClean="0">
                <a:solidFill>
                  <a:schemeClr val="tx1"/>
                </a:solidFill>
              </a:rPr>
              <a:t> e non, provenuta da ogni parte della regione e anche da fuori.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0" y="266302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517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04856" cy="1440160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 smtClean="0">
                <a:ln w="0"/>
                <a:solidFill>
                  <a:schemeClr val="tx1"/>
                </a:solidFill>
                <a:effectLst/>
              </a:rPr>
              <a:t>Le prime fasi dell’intervento</a:t>
            </a:r>
            <a:endParaRPr lang="it-IT" dirty="0">
              <a:ln w="0"/>
              <a:solidFill>
                <a:schemeClr val="tx1"/>
              </a:solidFill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683568" y="1916832"/>
            <a:ext cx="7704856" cy="2808312"/>
          </a:xfrm>
        </p:spPr>
        <p:txBody>
          <a:bodyPr/>
          <a:lstStyle/>
          <a:p>
            <a:pPr marL="45720" indent="0" algn="just">
              <a:buNone/>
            </a:pPr>
            <a:r>
              <a:rPr lang="it-IT" u="sng" dirty="0">
                <a:solidFill>
                  <a:schemeClr val="tx1"/>
                </a:solidFill>
              </a:rPr>
              <a:t>Ore 15.00: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chemeClr val="tx1"/>
                </a:solidFill>
              </a:rPr>
              <a:t>Palazzetto dello Sport </a:t>
            </a:r>
            <a:r>
              <a:rPr lang="it-IT" sz="2200" dirty="0" smtClean="0">
                <a:solidFill>
                  <a:schemeClr val="tx1"/>
                </a:solidFill>
              </a:rPr>
              <a:t>Andria: in attesa della ‘</a:t>
            </a:r>
            <a:r>
              <a:rPr lang="it-IT" sz="2200" dirty="0" err="1" smtClean="0">
                <a:solidFill>
                  <a:schemeClr val="tx1"/>
                </a:solidFill>
              </a:rPr>
              <a:t>bad</a:t>
            </a:r>
            <a:r>
              <a:rPr lang="it-IT" sz="2200" dirty="0" smtClean="0">
                <a:solidFill>
                  <a:schemeClr val="tx1"/>
                </a:solidFill>
              </a:rPr>
              <a:t> news’;</a:t>
            </a:r>
            <a:endParaRPr lang="it-IT" sz="2200" dirty="0">
              <a:solidFill>
                <a:schemeClr val="tx1"/>
              </a:solidFill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chemeClr val="tx1"/>
                </a:solidFill>
              </a:rPr>
              <a:t>Medicina Legale Policlinico di </a:t>
            </a:r>
            <a:r>
              <a:rPr lang="it-IT" sz="2200" dirty="0" smtClean="0">
                <a:solidFill>
                  <a:schemeClr val="tx1"/>
                </a:solidFill>
              </a:rPr>
              <a:t>Bari: primo afflusso dei familiari delle vittime;</a:t>
            </a:r>
            <a:endParaRPr lang="it-IT" sz="2200" dirty="0">
              <a:solidFill>
                <a:schemeClr val="tx1"/>
              </a:solidFill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chemeClr val="tx1"/>
                </a:solidFill>
              </a:rPr>
              <a:t>Ospedali di Andria, Bisceglie, Corato, </a:t>
            </a:r>
            <a:r>
              <a:rPr lang="it-IT" sz="2200" dirty="0" smtClean="0">
                <a:solidFill>
                  <a:schemeClr val="tx1"/>
                </a:solidFill>
              </a:rPr>
              <a:t>Bari: primo supporto ai feriti e le famiglie.</a:t>
            </a:r>
            <a:endParaRPr lang="it-IT" sz="22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0" y="266302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Image result for incidente ferroviario attesa notizie palazzetto di Andr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907789"/>
            <a:ext cx="2328175" cy="174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907789"/>
            <a:ext cx="2664296" cy="1778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2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04856" cy="1440160"/>
          </a:xfrm>
        </p:spPr>
        <p:txBody>
          <a:bodyPr/>
          <a:lstStyle/>
          <a:p>
            <a:pPr marL="0" indent="0" algn="ctr">
              <a:buNone/>
            </a:pPr>
            <a:r>
              <a:rPr lang="it-IT" sz="4400" dirty="0" smtClean="0">
                <a:ln w="0"/>
                <a:solidFill>
                  <a:schemeClr val="tx1"/>
                </a:solidFill>
                <a:effectLst/>
              </a:rPr>
              <a:t>Chiusura della prima giornata di intervento</a:t>
            </a:r>
            <a:endParaRPr lang="it-IT" sz="4400" dirty="0">
              <a:ln w="0"/>
              <a:solidFill>
                <a:schemeClr val="tx1"/>
              </a:solidFill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683568" y="1916832"/>
            <a:ext cx="7704856" cy="4680520"/>
          </a:xfrm>
        </p:spPr>
        <p:txBody>
          <a:bodyPr/>
          <a:lstStyle/>
          <a:p>
            <a:pPr marL="45720" indent="0" algn="just">
              <a:lnSpc>
                <a:spcPct val="200000"/>
              </a:lnSpc>
              <a:buNone/>
            </a:pPr>
            <a:r>
              <a:rPr lang="it-IT" sz="2400" u="sng" dirty="0" smtClean="0">
                <a:solidFill>
                  <a:schemeClr val="tx1"/>
                </a:solidFill>
              </a:rPr>
              <a:t>Ore </a:t>
            </a:r>
            <a:r>
              <a:rPr lang="it-IT" sz="2400" u="sng" dirty="0" smtClean="0">
                <a:solidFill>
                  <a:schemeClr val="tx1"/>
                </a:solidFill>
              </a:rPr>
              <a:t>22.00</a:t>
            </a:r>
            <a:r>
              <a:rPr lang="it-IT" sz="2400" dirty="0" smtClean="0">
                <a:solidFill>
                  <a:schemeClr val="tx1"/>
                </a:solidFill>
              </a:rPr>
              <a:t> </a:t>
            </a:r>
            <a:r>
              <a:rPr lang="it-IT" sz="2400" dirty="0" smtClean="0">
                <a:solidFill>
                  <a:schemeClr val="tx1"/>
                </a:solidFill>
              </a:rPr>
              <a:t>- Convocazione presso la prefettura di Barletta da parte della Protezione Civile delle </a:t>
            </a:r>
            <a:r>
              <a:rPr lang="it-IT" sz="2400" dirty="0">
                <a:solidFill>
                  <a:schemeClr val="tx1"/>
                </a:solidFill>
              </a:rPr>
              <a:t>A</a:t>
            </a:r>
            <a:r>
              <a:rPr lang="it-IT" sz="2400" dirty="0" smtClean="0">
                <a:solidFill>
                  <a:schemeClr val="tx1"/>
                </a:solidFill>
              </a:rPr>
              <a:t>ssociazioni di Psicologia dell’Emergenza e dell’Ordine degli Psicologi per una ricognizione dei bisogni successivi e per progettare e coordinare gli interventi a seguire.</a:t>
            </a:r>
          </a:p>
          <a:p>
            <a:pPr algn="just">
              <a:lnSpc>
                <a:spcPct val="200000"/>
              </a:lnSpc>
            </a:pPr>
            <a:endParaRPr lang="it-IT" sz="24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0" y="266302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15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dirty="0" smtClean="0">
                <a:ln w="0"/>
                <a:solidFill>
                  <a:schemeClr val="tx1"/>
                </a:solidFill>
                <a:effectLst/>
              </a:rPr>
              <a:t>Il 13 luglio…</a:t>
            </a:r>
            <a:endParaRPr lang="it-IT" dirty="0">
              <a:ln w="0"/>
              <a:solidFill>
                <a:schemeClr val="tx1"/>
              </a:solidFill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it-IT" u="sng" dirty="0" smtClean="0">
                <a:solidFill>
                  <a:schemeClr val="tx1"/>
                </a:solidFill>
              </a:rPr>
              <a:t>Medicina Legale Policlinico di Bari</a:t>
            </a:r>
            <a:r>
              <a:rPr lang="it-IT" dirty="0" smtClean="0">
                <a:solidFill>
                  <a:schemeClr val="tx1"/>
                </a:solidFill>
              </a:rPr>
              <a:t>: accompagnamento dei familiari durante le procedure di riconoscimento delle vittime.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0" y="266302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Image result for riconoscimento vittime incidente ferroviario cora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98208"/>
            <a:ext cx="6334125" cy="21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064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108520" y="557808"/>
            <a:ext cx="7704856" cy="1503040"/>
          </a:xfrm>
        </p:spPr>
        <p:txBody>
          <a:bodyPr/>
          <a:lstStyle/>
          <a:p>
            <a:pPr marL="0" indent="0" algn="ctr">
              <a:buNone/>
            </a:pPr>
            <a:r>
              <a:rPr lang="it-IT" sz="4200" dirty="0" smtClean="0">
                <a:ln w="0"/>
                <a:solidFill>
                  <a:schemeClr val="tx1"/>
                </a:solidFill>
                <a:effectLst/>
              </a:rPr>
              <a:t>16 Luglio 2016 - I funerali</a:t>
            </a:r>
            <a:endParaRPr lang="it-IT" sz="4200" dirty="0">
              <a:ln w="0"/>
              <a:solidFill>
                <a:schemeClr val="tx1"/>
              </a:solidFill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683568" y="1556792"/>
            <a:ext cx="7704856" cy="2736304"/>
          </a:xfrm>
        </p:spPr>
        <p:txBody>
          <a:bodyPr/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it-IT" sz="2000" b="1" u="sng" dirty="0" smtClean="0">
                <a:solidFill>
                  <a:schemeClr val="tx1"/>
                </a:solidFill>
              </a:rPr>
              <a:t>Ore 11.00</a:t>
            </a:r>
            <a:r>
              <a:rPr lang="it-IT" sz="2000" b="1" dirty="0" smtClean="0">
                <a:solidFill>
                  <a:schemeClr val="tx1"/>
                </a:solidFill>
              </a:rPr>
              <a:t> </a:t>
            </a:r>
            <a:r>
              <a:rPr lang="it-IT" sz="2000" dirty="0" smtClean="0">
                <a:solidFill>
                  <a:schemeClr val="tx1"/>
                </a:solidFill>
              </a:rPr>
              <a:t>– Funerali di Stato presso il Palazzetto dello Sport di Andria: come da protocollo di intervento ci siamo dislocati secondo una logistica preordinata, prendendo in carico i familiari delle </a:t>
            </a:r>
            <a:r>
              <a:rPr lang="it-IT" sz="2000" dirty="0">
                <a:solidFill>
                  <a:schemeClr val="tx1"/>
                </a:solidFill>
              </a:rPr>
              <a:t>vittime nei pressi delle postazioni a loro riservate, per intervenire in caso di malore o crisi di shock emotivo, eventi effettivamente accaduti.</a:t>
            </a:r>
          </a:p>
        </p:txBody>
      </p:sp>
      <p:pic>
        <p:nvPicPr>
          <p:cNvPr id="3076" name="Picture 4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293096"/>
            <a:ext cx="5112568" cy="253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0" y="266302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063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88640"/>
            <a:ext cx="8892480" cy="1368152"/>
          </a:xfrm>
        </p:spPr>
        <p:txBody>
          <a:bodyPr/>
          <a:lstStyle/>
          <a:p>
            <a:pPr marL="0" indent="0" algn="l">
              <a:buNone/>
            </a:pPr>
            <a:r>
              <a:rPr lang="it-IT" sz="4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 luglio 2016 </a:t>
            </a:r>
            <a:r>
              <a:rPr lang="it-IT" sz="4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tavolo </a:t>
            </a:r>
            <a:r>
              <a:rPr lang="it-IT" sz="4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tecnico: </a:t>
            </a:r>
            <a:br>
              <a:rPr lang="it-IT" sz="4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it-IT" sz="4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progetto per il post-traumatico</a:t>
            </a:r>
            <a:endParaRPr lang="it-IT" sz="4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683568" y="1556792"/>
            <a:ext cx="7704856" cy="49685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/>
                </a:solidFill>
              </a:rPr>
              <a:t>Convocazione di tutte le Associazioni di volontariato e le ASL </a:t>
            </a:r>
            <a:r>
              <a:rPr lang="it-IT" dirty="0" err="1" smtClean="0">
                <a:solidFill>
                  <a:schemeClr val="tx1"/>
                </a:solidFill>
              </a:rPr>
              <a:t>Ba</a:t>
            </a:r>
            <a:r>
              <a:rPr lang="it-IT" dirty="0" smtClean="0">
                <a:solidFill>
                  <a:schemeClr val="tx1"/>
                </a:solidFill>
              </a:rPr>
              <a:t> e </a:t>
            </a:r>
            <a:r>
              <a:rPr lang="it-IT" dirty="0" err="1" smtClean="0">
                <a:solidFill>
                  <a:schemeClr val="tx1"/>
                </a:solidFill>
              </a:rPr>
              <a:t>Bat</a:t>
            </a:r>
            <a:r>
              <a:rPr lang="it-IT" dirty="0" smtClean="0">
                <a:solidFill>
                  <a:schemeClr val="tx1"/>
                </a:solidFill>
              </a:rPr>
              <a:t> per pianificare le </a:t>
            </a:r>
            <a:r>
              <a:rPr lang="it-IT" dirty="0">
                <a:solidFill>
                  <a:schemeClr val="tx1"/>
                </a:solidFill>
              </a:rPr>
              <a:t>a</a:t>
            </a:r>
            <a:r>
              <a:rPr lang="it-IT" dirty="0" smtClean="0">
                <a:solidFill>
                  <a:schemeClr val="tx1"/>
                </a:solidFill>
              </a:rPr>
              <a:t>ttività post emergenziali.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/>
                </a:solidFill>
              </a:rPr>
              <a:t>Alla Segreteria della </a:t>
            </a:r>
            <a:r>
              <a:rPr lang="it-IT" dirty="0" err="1" smtClean="0">
                <a:solidFill>
                  <a:schemeClr val="tx1"/>
                </a:solidFill>
              </a:rPr>
              <a:t>Sipem</a:t>
            </a:r>
            <a:r>
              <a:rPr lang="it-IT" dirty="0" smtClean="0">
                <a:solidFill>
                  <a:schemeClr val="tx1"/>
                </a:solidFill>
              </a:rPr>
              <a:t> viene affidata </a:t>
            </a:r>
          </a:p>
          <a:p>
            <a:pPr marL="4572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it-IT" dirty="0" smtClean="0">
                <a:solidFill>
                  <a:schemeClr val="tx1"/>
                </a:solidFill>
              </a:rPr>
              <a:t>«</a:t>
            </a:r>
            <a:r>
              <a:rPr lang="it-IT" i="1" dirty="0" smtClean="0">
                <a:solidFill>
                  <a:schemeClr val="tx1"/>
                </a:solidFill>
              </a:rPr>
              <a:t>la gestione tecnico-professionale degli interventi richiesti, d’intesa con l’Ordine degli Psicologi della Regione Puglia, coordinando le altre Associazioni di volontariato presenti con i loro professionisti </a:t>
            </a:r>
          </a:p>
          <a:p>
            <a:pPr marL="4572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it-IT" i="1" dirty="0" smtClean="0">
                <a:solidFill>
                  <a:schemeClr val="tx1"/>
                </a:solidFill>
              </a:rPr>
              <a:t>fin dalle prime ore dell’evento</a:t>
            </a:r>
            <a:r>
              <a:rPr lang="it-IT" i="1" dirty="0" smtClean="0">
                <a:solidFill>
                  <a:schemeClr val="tx1"/>
                </a:solidFill>
              </a:rPr>
              <a:t>.»</a:t>
            </a:r>
          </a:p>
          <a:p>
            <a:pPr marL="4572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it-IT" i="1" dirty="0" smtClean="0">
                <a:solidFill>
                  <a:schemeClr val="tx1"/>
                </a:solidFill>
              </a:rPr>
              <a:t>Viene Istituito un Numero Verde dalla Protezione Civile </a:t>
            </a:r>
            <a:endParaRPr lang="it-IT" i="1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308" y="0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682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683568" y="908720"/>
            <a:ext cx="7704856" cy="4626848"/>
          </a:xfrm>
        </p:spPr>
        <p:txBody>
          <a:bodyPr/>
          <a:lstStyle/>
          <a:p>
            <a:pPr marL="45720" indent="0">
              <a:buNone/>
            </a:pPr>
            <a:endParaRPr lang="it-IT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it-IT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it-IT" sz="3200" b="1" dirty="0" smtClean="0">
                <a:solidFill>
                  <a:schemeClr val="tx1"/>
                </a:solidFill>
              </a:rPr>
              <a:t>Grazie per l’attenzione!</a:t>
            </a:r>
          </a:p>
          <a:p>
            <a:pPr marL="45720" indent="0">
              <a:buNone/>
            </a:pPr>
            <a:endParaRPr lang="it-IT" sz="3200" b="1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it-IT" sz="3200" b="1" dirty="0" smtClean="0">
                <a:solidFill>
                  <a:schemeClr val="tx1"/>
                </a:solidFill>
              </a:rPr>
              <a:t> Vi invitiamo a visitare il nostro sito</a:t>
            </a:r>
          </a:p>
          <a:p>
            <a:pPr marL="45720" indent="0" algn="ctr">
              <a:buNone/>
            </a:pPr>
            <a:endParaRPr lang="it-IT" sz="3200" b="1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it-IT" sz="3200" b="1" dirty="0" smtClean="0">
                <a:solidFill>
                  <a:schemeClr val="tx1"/>
                </a:solidFill>
              </a:rPr>
              <a:t>www.sipemsospuglia.org</a:t>
            </a:r>
            <a:endParaRPr lang="it-IT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79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539552" y="1772816"/>
            <a:ext cx="8064896" cy="468052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it-IT" sz="2400" dirty="0">
                <a:solidFill>
                  <a:schemeClr val="tx1"/>
                </a:solidFill>
              </a:rPr>
              <a:t>La </a:t>
            </a:r>
            <a:r>
              <a:rPr lang="it-IT" sz="2400" dirty="0" smtClean="0">
                <a:solidFill>
                  <a:schemeClr val="tx1"/>
                </a:solidFill>
              </a:rPr>
              <a:t>SIPEM </a:t>
            </a:r>
            <a:r>
              <a:rPr lang="it-IT" sz="2400" dirty="0" err="1">
                <a:solidFill>
                  <a:schemeClr val="tx1"/>
                </a:solidFill>
              </a:rPr>
              <a:t>Sos</a:t>
            </a:r>
            <a:r>
              <a:rPr lang="it-IT" sz="2400" dirty="0">
                <a:solidFill>
                  <a:schemeClr val="tx1"/>
                </a:solidFill>
              </a:rPr>
              <a:t> Puglia, </a:t>
            </a:r>
            <a:r>
              <a:rPr lang="it-IT" sz="2400" dirty="0" smtClean="0">
                <a:solidFill>
                  <a:schemeClr val="tx1"/>
                </a:solidFill>
              </a:rPr>
              <a:t>è sezione </a:t>
            </a:r>
            <a:r>
              <a:rPr lang="it-IT" sz="2400" dirty="0">
                <a:solidFill>
                  <a:schemeClr val="tx1"/>
                </a:solidFill>
              </a:rPr>
              <a:t>regionale della </a:t>
            </a:r>
            <a:r>
              <a:rPr lang="it-IT" sz="2400" dirty="0" smtClean="0">
                <a:solidFill>
                  <a:schemeClr val="tx1"/>
                </a:solidFill>
              </a:rPr>
              <a:t>SIPEM </a:t>
            </a:r>
            <a:r>
              <a:rPr lang="it-IT" sz="2400" dirty="0" err="1">
                <a:solidFill>
                  <a:schemeClr val="tx1"/>
                </a:solidFill>
              </a:rPr>
              <a:t>Sos</a:t>
            </a:r>
            <a:r>
              <a:rPr lang="it-IT" sz="2400" dirty="0">
                <a:solidFill>
                  <a:schemeClr val="tx1"/>
                </a:solidFill>
              </a:rPr>
              <a:t> Federazione (Società Italiana di Psicologia dell’Emergenza Social </a:t>
            </a:r>
            <a:r>
              <a:rPr lang="it-IT" sz="2400" dirty="0" err="1">
                <a:solidFill>
                  <a:schemeClr val="tx1"/>
                </a:solidFill>
              </a:rPr>
              <a:t>Support</a:t>
            </a:r>
            <a:r>
              <a:rPr lang="it-IT" sz="2400" dirty="0" smtClean="0">
                <a:solidFill>
                  <a:schemeClr val="tx1"/>
                </a:solidFill>
              </a:rPr>
              <a:t>).</a:t>
            </a:r>
          </a:p>
          <a:p>
            <a:pPr algn="just">
              <a:lnSpc>
                <a:spcPct val="150000"/>
              </a:lnSpc>
            </a:pPr>
            <a:r>
              <a:rPr lang="it-IT" sz="2400" b="1" i="1" dirty="0" smtClean="0">
                <a:solidFill>
                  <a:schemeClr val="tx1"/>
                </a:solidFill>
              </a:rPr>
              <a:t>È una </a:t>
            </a:r>
            <a:r>
              <a:rPr lang="it-IT" sz="2400" b="1" i="1" dirty="0">
                <a:solidFill>
                  <a:schemeClr val="tx1"/>
                </a:solidFill>
              </a:rPr>
              <a:t>associazione di volontariato</a:t>
            </a:r>
            <a:r>
              <a:rPr lang="it-IT" sz="2400" dirty="0">
                <a:solidFill>
                  <a:schemeClr val="tx1"/>
                </a:solidFill>
              </a:rPr>
              <a:t>, costituita nel settembre 2007 e iscritta al Registro delle Associazioni di volontariato della Regione Puglia (n° 1269), nella </a:t>
            </a:r>
            <a:r>
              <a:rPr lang="it-IT" sz="2400" dirty="0" smtClean="0">
                <a:solidFill>
                  <a:schemeClr val="tx1"/>
                </a:solidFill>
              </a:rPr>
              <a:t>quale operano </a:t>
            </a:r>
            <a:r>
              <a:rPr lang="it-IT" sz="2400" dirty="0">
                <a:solidFill>
                  <a:schemeClr val="tx1"/>
                </a:solidFill>
              </a:rPr>
              <a:t>Psicologi e Psicoterapeuti, iscritti all’Ordine degli Psicologi della Regione Puglia.</a:t>
            </a:r>
          </a:p>
          <a:p>
            <a:pPr algn="just">
              <a:lnSpc>
                <a:spcPct val="150000"/>
              </a:lnSpc>
            </a:pP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403648" y="764704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/>
              <a:t>Dieci anni della </a:t>
            </a:r>
            <a:r>
              <a:rPr lang="it-IT" sz="3600" b="1" dirty="0" err="1" smtClean="0"/>
              <a:t>Sipem</a:t>
            </a:r>
            <a:r>
              <a:rPr lang="it-IT" sz="3600" b="1" dirty="0" smtClean="0"/>
              <a:t>…</a:t>
            </a:r>
            <a:endParaRPr lang="it-IT" sz="36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0" y="266302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856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611560" y="1484784"/>
            <a:ext cx="7848872" cy="4608512"/>
          </a:xfrm>
        </p:spPr>
        <p:txBody>
          <a:bodyPr>
            <a:noAutofit/>
          </a:bodyPr>
          <a:lstStyle/>
          <a:p>
            <a:pPr marL="388937" indent="-342900" algn="just">
              <a:lnSpc>
                <a:spcPct val="160000"/>
              </a:lnSpc>
              <a:buSzPct val="80000"/>
              <a:buFont typeface="Wingdings" panose="05000000000000000000" pitchFamily="2" charset="2"/>
              <a:buChar char="Ø"/>
            </a:pPr>
            <a:r>
              <a:rPr lang="it-IT" sz="1700" dirty="0" smtClean="0">
                <a:solidFill>
                  <a:schemeClr val="tx1"/>
                </a:solidFill>
              </a:rPr>
              <a:t>Persegue </a:t>
            </a:r>
            <a:r>
              <a:rPr lang="it-IT" sz="1700" dirty="0">
                <a:solidFill>
                  <a:schemeClr val="tx1"/>
                </a:solidFill>
              </a:rPr>
              <a:t>finalità riguardanti l’ambito delle emergenze e degli eventi critici, individuali e collettivi, naturali, antropici, tecnologici, sociali e </a:t>
            </a:r>
            <a:r>
              <a:rPr lang="it-IT" sz="1700" dirty="0" smtClean="0">
                <a:solidFill>
                  <a:schemeClr val="tx1"/>
                </a:solidFill>
              </a:rPr>
              <a:t>sanitari,</a:t>
            </a:r>
          </a:p>
          <a:p>
            <a:pPr marL="388937" indent="-342900" algn="just">
              <a:lnSpc>
                <a:spcPct val="160000"/>
              </a:lnSpc>
              <a:buSzPct val="80000"/>
              <a:buFont typeface="Wingdings" panose="05000000000000000000" pitchFamily="2" charset="2"/>
              <a:buChar char="Ø"/>
            </a:pPr>
            <a:r>
              <a:rPr lang="it-IT" sz="1700" dirty="0" smtClean="0">
                <a:solidFill>
                  <a:schemeClr val="tx1"/>
                </a:solidFill>
              </a:rPr>
              <a:t>sia </a:t>
            </a:r>
            <a:r>
              <a:rPr lang="it-IT" sz="1700" dirty="0">
                <a:solidFill>
                  <a:schemeClr val="tx1"/>
                </a:solidFill>
              </a:rPr>
              <a:t>in termini preventivi che di gestione </a:t>
            </a:r>
            <a:r>
              <a:rPr lang="it-IT" sz="1700" dirty="0" smtClean="0">
                <a:solidFill>
                  <a:schemeClr val="tx1"/>
                </a:solidFill>
              </a:rPr>
              <a:t>in fase emergenziale e post,</a:t>
            </a:r>
          </a:p>
          <a:p>
            <a:pPr marL="388937" indent="-342900" algn="just">
              <a:lnSpc>
                <a:spcPct val="160000"/>
              </a:lnSpc>
              <a:buSzPct val="80000"/>
              <a:buFont typeface="Wingdings" panose="05000000000000000000" pitchFamily="2" charset="2"/>
              <a:buChar char="Ø"/>
            </a:pPr>
            <a:r>
              <a:rPr lang="it-IT" sz="1700" dirty="0" smtClean="0">
                <a:solidFill>
                  <a:schemeClr val="tx1"/>
                </a:solidFill>
              </a:rPr>
              <a:t>con interventi di tipo Psicosociale,</a:t>
            </a:r>
          </a:p>
          <a:p>
            <a:pPr marL="388937" indent="-342900" algn="just">
              <a:lnSpc>
                <a:spcPct val="160000"/>
              </a:lnSpc>
              <a:buSzPct val="80000"/>
              <a:buFont typeface="Wingdings" panose="05000000000000000000" pitchFamily="2" charset="2"/>
              <a:buChar char="Ø"/>
            </a:pPr>
            <a:r>
              <a:rPr lang="it-IT" sz="1700" dirty="0" smtClean="0">
                <a:solidFill>
                  <a:schemeClr val="tx1"/>
                </a:solidFill>
              </a:rPr>
              <a:t>Clinico per il trattamento del Trauma in fase acuta e Post-Traumatico,</a:t>
            </a:r>
          </a:p>
          <a:p>
            <a:pPr marL="388937" indent="-342900" algn="just">
              <a:lnSpc>
                <a:spcPct val="160000"/>
              </a:lnSpc>
              <a:buSzPct val="80000"/>
              <a:buFont typeface="Wingdings" panose="05000000000000000000" pitchFamily="2" charset="2"/>
              <a:buChar char="Ø"/>
            </a:pPr>
            <a:r>
              <a:rPr lang="it-IT" sz="1700" dirty="0" smtClean="0">
                <a:solidFill>
                  <a:schemeClr val="tx1"/>
                </a:solidFill>
              </a:rPr>
              <a:t>rivolto alle vittime dei diversi tipi (compresi </a:t>
            </a:r>
            <a:r>
              <a:rPr lang="it-IT" sz="1700" dirty="0">
                <a:solidFill>
                  <a:schemeClr val="tx1"/>
                </a:solidFill>
              </a:rPr>
              <a:t>i soccorritori coinvolti nelle operazioni di </a:t>
            </a:r>
            <a:r>
              <a:rPr lang="it-IT" sz="1700" dirty="0" smtClean="0">
                <a:solidFill>
                  <a:schemeClr val="tx1"/>
                </a:solidFill>
              </a:rPr>
              <a:t>soccorso) come singoli </a:t>
            </a:r>
            <a:r>
              <a:rPr lang="it-IT" sz="1700" dirty="0">
                <a:solidFill>
                  <a:schemeClr val="tx1"/>
                </a:solidFill>
              </a:rPr>
              <a:t>e </a:t>
            </a:r>
            <a:r>
              <a:rPr lang="it-IT" sz="1700" dirty="0" smtClean="0">
                <a:solidFill>
                  <a:schemeClr val="tx1"/>
                </a:solidFill>
              </a:rPr>
              <a:t>comunità,</a:t>
            </a:r>
          </a:p>
          <a:p>
            <a:pPr marL="388937" indent="-342900" algn="just">
              <a:lnSpc>
                <a:spcPct val="160000"/>
              </a:lnSpc>
              <a:buSzPct val="80000"/>
              <a:buFont typeface="Wingdings" panose="05000000000000000000" pitchFamily="2" charset="2"/>
              <a:buChar char="Ø"/>
            </a:pPr>
            <a:r>
              <a:rPr lang="it-IT" sz="1700" dirty="0">
                <a:solidFill>
                  <a:schemeClr val="tx1"/>
                </a:solidFill>
              </a:rPr>
              <a:t>in modo da prevenire l’insorgenza di sindromi psicopatologiche e di una loro possibile cronicizzazione in PTSD. (p.4 Statuto</a:t>
            </a:r>
            <a:r>
              <a:rPr lang="it-IT" sz="1700" dirty="0" smtClean="0">
                <a:solidFill>
                  <a:schemeClr val="tx1"/>
                </a:solidFill>
              </a:rPr>
              <a:t>)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403648" y="764704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/>
              <a:t>Finalità</a:t>
            </a:r>
            <a:endParaRPr lang="it-IT" sz="36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0" y="266302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31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755576" y="1466448"/>
            <a:ext cx="7488832" cy="4770864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</a:pPr>
            <a:r>
              <a:rPr lang="it-IT" sz="1800" b="1" dirty="0" err="1" smtClean="0">
                <a:solidFill>
                  <a:schemeClr val="tx1"/>
                </a:solidFill>
              </a:rPr>
              <a:t>Pre</a:t>
            </a:r>
            <a:r>
              <a:rPr lang="it-IT" sz="1800" b="1" dirty="0" smtClean="0">
                <a:solidFill>
                  <a:schemeClr val="tx1"/>
                </a:solidFill>
              </a:rPr>
              <a:t>-emergenziali </a:t>
            </a:r>
            <a:r>
              <a:rPr lang="it-IT" sz="1800" dirty="0" smtClean="0">
                <a:solidFill>
                  <a:schemeClr val="tx1"/>
                </a:solidFill>
              </a:rPr>
              <a:t>- Piani di formazione diretti a: soci e partecipazione a campi esperienziali, Corpo dei Carabinieri, Croce Rossa Italiana, Ordine dei Medici, Istituzioni scolastiche.</a:t>
            </a:r>
          </a:p>
          <a:p>
            <a:pPr algn="just">
              <a:lnSpc>
                <a:spcPct val="200000"/>
              </a:lnSpc>
            </a:pPr>
            <a:r>
              <a:rPr lang="it-IT" sz="1800" b="1" dirty="0" smtClean="0">
                <a:solidFill>
                  <a:schemeClr val="tx1"/>
                </a:solidFill>
              </a:rPr>
              <a:t>Durante</a:t>
            </a:r>
            <a:r>
              <a:rPr lang="it-IT" sz="1800" dirty="0" smtClean="0">
                <a:solidFill>
                  <a:schemeClr val="tx1"/>
                </a:solidFill>
              </a:rPr>
              <a:t>: Interventi </a:t>
            </a:r>
            <a:r>
              <a:rPr lang="it-IT" sz="1800" dirty="0">
                <a:solidFill>
                  <a:schemeClr val="tx1"/>
                </a:solidFill>
              </a:rPr>
              <a:t>immediati e integrati </a:t>
            </a:r>
            <a:r>
              <a:rPr lang="it-IT" sz="1800" dirty="0" smtClean="0">
                <a:solidFill>
                  <a:schemeClr val="tx1"/>
                </a:solidFill>
              </a:rPr>
              <a:t>con le Istituzioni e, attualmente, con </a:t>
            </a:r>
            <a:r>
              <a:rPr lang="it-IT" sz="1800" u="sng" dirty="0">
                <a:solidFill>
                  <a:schemeClr val="tx1"/>
                </a:solidFill>
              </a:rPr>
              <a:t>la Protezione Civile, in quanto iscritta all’Albo delle Associazioni di Volontariato della Regione Puglia</a:t>
            </a:r>
            <a:r>
              <a:rPr lang="it-IT" sz="18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200000"/>
              </a:lnSpc>
            </a:pPr>
            <a:r>
              <a:rPr lang="it-IT" sz="1800" b="1" dirty="0" smtClean="0">
                <a:solidFill>
                  <a:schemeClr val="tx1"/>
                </a:solidFill>
              </a:rPr>
              <a:t>Post-intervento</a:t>
            </a:r>
            <a:r>
              <a:rPr lang="it-IT" sz="1800" dirty="0" smtClean="0">
                <a:solidFill>
                  <a:schemeClr val="tx1"/>
                </a:solidFill>
              </a:rPr>
              <a:t>: Interventi di sostegno terapeutico per il trattamento del Post-traumatico.</a:t>
            </a:r>
            <a:endParaRPr lang="it-IT" sz="1800" dirty="0">
              <a:solidFill>
                <a:schemeClr val="tx1"/>
              </a:solidFill>
            </a:endParaRPr>
          </a:p>
          <a:p>
            <a:pPr marL="45720" indent="0" algn="just">
              <a:lnSpc>
                <a:spcPct val="200000"/>
              </a:lnSpc>
              <a:buNone/>
            </a:pPr>
            <a:endParaRPr lang="it-IT" sz="1800" dirty="0" smtClean="0">
              <a:solidFill>
                <a:schemeClr val="tx1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421458" y="764704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/>
              <a:t>Attività</a:t>
            </a:r>
            <a:endParaRPr lang="it-IT" sz="36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0" y="266302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270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467544" y="1513240"/>
            <a:ext cx="8064896" cy="5084112"/>
          </a:xfrm>
        </p:spPr>
        <p:txBody>
          <a:bodyPr>
            <a:noAutofit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it-IT" sz="1750" dirty="0" smtClean="0">
                <a:solidFill>
                  <a:schemeClr val="tx1"/>
                </a:solidFill>
              </a:rPr>
              <a:t>In ambiti emergenziali vengono effettuati, essenzialmente, interventi che seguono il protocollo CISM, Critical </a:t>
            </a:r>
            <a:r>
              <a:rPr lang="it-IT" sz="1750" dirty="0" err="1" smtClean="0">
                <a:solidFill>
                  <a:schemeClr val="tx1"/>
                </a:solidFill>
              </a:rPr>
              <a:t>Incident</a:t>
            </a:r>
            <a:r>
              <a:rPr lang="it-IT" sz="1750" dirty="0" smtClean="0">
                <a:solidFill>
                  <a:schemeClr val="tx1"/>
                </a:solidFill>
              </a:rPr>
              <a:t> Stress Management (Mitchell, 1983), per la prevenzione e trattamento delle reazioni psicologiche potenzialmente traumatiche, individuali e di gruppo: </a:t>
            </a:r>
          </a:p>
          <a:p>
            <a:pPr lvl="1" algn="just">
              <a:lnSpc>
                <a:spcPct val="150000"/>
              </a:lnSpc>
            </a:pPr>
            <a:r>
              <a:rPr lang="it-IT" sz="1550" dirty="0" smtClean="0">
                <a:solidFill>
                  <a:schemeClr val="tx1"/>
                </a:solidFill>
              </a:rPr>
              <a:t>Il triage;</a:t>
            </a:r>
          </a:p>
          <a:p>
            <a:pPr lvl="1" algn="just">
              <a:lnSpc>
                <a:spcPct val="150000"/>
              </a:lnSpc>
            </a:pPr>
            <a:r>
              <a:rPr lang="it-IT" sz="1550" dirty="0" smtClean="0">
                <a:solidFill>
                  <a:schemeClr val="tx1"/>
                </a:solidFill>
              </a:rPr>
              <a:t>Approccio psicosociale: attività informative sui servizi esistenti e </a:t>
            </a:r>
            <a:r>
              <a:rPr lang="it-IT" sz="1550" dirty="0" err="1" smtClean="0">
                <a:solidFill>
                  <a:schemeClr val="tx1"/>
                </a:solidFill>
              </a:rPr>
              <a:t>psicoeducazionali</a:t>
            </a:r>
            <a:r>
              <a:rPr lang="it-IT" sz="1550" dirty="0" smtClean="0">
                <a:solidFill>
                  <a:schemeClr val="tx1"/>
                </a:solidFill>
              </a:rPr>
              <a:t> per la gestione dello stress traumatico;</a:t>
            </a:r>
          </a:p>
          <a:p>
            <a:pPr lvl="1" algn="just">
              <a:lnSpc>
                <a:spcPct val="150000"/>
              </a:lnSpc>
            </a:pPr>
            <a:r>
              <a:rPr lang="it-IT" sz="1550" dirty="0" smtClean="0">
                <a:solidFill>
                  <a:schemeClr val="tx1"/>
                </a:solidFill>
              </a:rPr>
              <a:t>Il </a:t>
            </a:r>
            <a:r>
              <a:rPr lang="it-IT" sz="1550" dirty="0" err="1" smtClean="0">
                <a:solidFill>
                  <a:schemeClr val="tx1"/>
                </a:solidFill>
              </a:rPr>
              <a:t>Defusing</a:t>
            </a:r>
            <a:r>
              <a:rPr lang="it-IT" sz="1550" dirty="0" smtClean="0">
                <a:solidFill>
                  <a:schemeClr val="tx1"/>
                </a:solidFill>
              </a:rPr>
              <a:t> e </a:t>
            </a:r>
            <a:r>
              <a:rPr lang="it-IT" sz="1550" dirty="0" err="1" smtClean="0">
                <a:solidFill>
                  <a:schemeClr val="tx1"/>
                </a:solidFill>
              </a:rPr>
              <a:t>Debriefing</a:t>
            </a:r>
            <a:r>
              <a:rPr lang="it-IT" sz="1550" dirty="0" smtClean="0">
                <a:solidFill>
                  <a:schemeClr val="tx1"/>
                </a:solidFill>
              </a:rPr>
              <a:t>;</a:t>
            </a:r>
          </a:p>
          <a:p>
            <a:pPr marL="45720" indent="0" algn="just">
              <a:lnSpc>
                <a:spcPct val="150000"/>
              </a:lnSpc>
              <a:buNone/>
            </a:pPr>
            <a:r>
              <a:rPr lang="it-IT" sz="1750" dirty="0" smtClean="0">
                <a:solidFill>
                  <a:schemeClr val="tx1"/>
                </a:solidFill>
              </a:rPr>
              <a:t>L’E.M.D.R., è una delle strategie elettiva negli stati emergenziali, come dichiarato dall’OMS.</a:t>
            </a:r>
          </a:p>
          <a:p>
            <a:pPr marL="45720" indent="0" algn="just">
              <a:lnSpc>
                <a:spcPct val="150000"/>
              </a:lnSpc>
              <a:buNone/>
            </a:pPr>
            <a:r>
              <a:rPr lang="it-IT" sz="1750" dirty="0" smtClean="0">
                <a:solidFill>
                  <a:schemeClr val="tx1"/>
                </a:solidFill>
              </a:rPr>
              <a:t>Il coordinamento con gli altri gruppi di soccorritori.</a:t>
            </a:r>
            <a:endParaRPr lang="it-IT" sz="1750" dirty="0">
              <a:solidFill>
                <a:schemeClr val="tx1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79512" y="476672"/>
            <a:ext cx="792088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indent="0" algn="ctr">
              <a:buNone/>
            </a:pPr>
            <a:r>
              <a:rPr lang="it-IT" sz="2600" b="1" dirty="0" smtClean="0"/>
              <a:t>Piattaforma </a:t>
            </a:r>
            <a:r>
              <a:rPr lang="it-IT" sz="2600" b="1" dirty="0"/>
              <a:t>di base </a:t>
            </a:r>
            <a:r>
              <a:rPr lang="it-IT" sz="2600" b="1" dirty="0" smtClean="0"/>
              <a:t>del nostro impegno:</a:t>
            </a:r>
          </a:p>
          <a:p>
            <a:pPr marL="45720" lvl="0" indent="0" algn="ctr">
              <a:buNone/>
            </a:pPr>
            <a:r>
              <a:rPr lang="it-IT" sz="2600" b="1" dirty="0" smtClean="0"/>
              <a:t>l’integrazione dei modelli d’intervento</a:t>
            </a:r>
            <a:endParaRPr lang="it-IT" sz="2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0" y="266302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79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413792"/>
            <a:ext cx="770485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it-IT" sz="4400" dirty="0">
                <a:ln w="0"/>
                <a:solidFill>
                  <a:schemeClr val="tx1"/>
                </a:solidFill>
                <a:effectLst/>
              </a:rPr>
              <a:t>I</a:t>
            </a:r>
            <a:r>
              <a:rPr lang="it-IT" sz="4400" dirty="0" smtClean="0">
                <a:ln w="0"/>
                <a:solidFill>
                  <a:schemeClr val="tx1"/>
                </a:solidFill>
                <a:effectLst/>
              </a:rPr>
              <a:t>nterventi psicosociali </a:t>
            </a:r>
            <a:br>
              <a:rPr lang="it-IT" sz="4400" dirty="0" smtClean="0">
                <a:ln w="0"/>
                <a:solidFill>
                  <a:schemeClr val="tx1"/>
                </a:solidFill>
                <a:effectLst/>
              </a:rPr>
            </a:br>
            <a:r>
              <a:rPr lang="it-IT" sz="4400" dirty="0" smtClean="0">
                <a:ln w="0"/>
                <a:solidFill>
                  <a:schemeClr val="tx1"/>
                </a:solidFill>
                <a:effectLst/>
              </a:rPr>
              <a:t>nello stress acuto</a:t>
            </a:r>
            <a:endParaRPr lang="it-IT" sz="4400" dirty="0">
              <a:ln w="0"/>
              <a:solidFill>
                <a:schemeClr val="tx1"/>
              </a:solidFill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683568" y="1974058"/>
            <a:ext cx="7704856" cy="476731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it-IT" sz="1800" dirty="0" smtClean="0">
                <a:solidFill>
                  <a:schemeClr val="tx1"/>
                </a:solidFill>
              </a:rPr>
              <a:t>Valutazione delle condizioni e ricognizione del bisogno;</a:t>
            </a:r>
          </a:p>
          <a:p>
            <a:pPr algn="just">
              <a:lnSpc>
                <a:spcPct val="150000"/>
              </a:lnSpc>
            </a:pPr>
            <a:r>
              <a:rPr lang="it-IT" sz="1800" dirty="0" smtClean="0">
                <a:solidFill>
                  <a:schemeClr val="tx1"/>
                </a:solidFill>
              </a:rPr>
              <a:t>Accoglienza e contatto graduale ed adeguato (normativa </a:t>
            </a:r>
            <a:r>
              <a:rPr lang="it-IT" sz="1800" dirty="0">
                <a:solidFill>
                  <a:schemeClr val="tx1"/>
                </a:solidFill>
              </a:rPr>
              <a:t>G.U.n°81 del </a:t>
            </a:r>
            <a:r>
              <a:rPr lang="it-IT" sz="1800" dirty="0" smtClean="0">
                <a:solidFill>
                  <a:schemeClr val="tx1"/>
                </a:solidFill>
              </a:rPr>
              <a:t>6.4.2006);</a:t>
            </a:r>
          </a:p>
          <a:p>
            <a:pPr algn="just">
              <a:lnSpc>
                <a:spcPct val="150000"/>
              </a:lnSpc>
            </a:pPr>
            <a:r>
              <a:rPr lang="it-IT" sz="1800" dirty="0" smtClean="0">
                <a:solidFill>
                  <a:schemeClr val="tx1"/>
                </a:solidFill>
              </a:rPr>
              <a:t>Mettere </a:t>
            </a:r>
            <a:r>
              <a:rPr lang="it-IT" sz="1800" dirty="0">
                <a:solidFill>
                  <a:schemeClr val="tx1"/>
                </a:solidFill>
              </a:rPr>
              <a:t>in sicurezza </a:t>
            </a:r>
            <a:r>
              <a:rPr lang="it-IT" sz="1800" dirty="0" smtClean="0">
                <a:solidFill>
                  <a:schemeClr val="tx1"/>
                </a:solidFill>
              </a:rPr>
              <a:t>la vittima </a:t>
            </a:r>
            <a:r>
              <a:rPr lang="it-IT" sz="1800" dirty="0" err="1" smtClean="0">
                <a:solidFill>
                  <a:schemeClr val="tx1"/>
                </a:solidFill>
              </a:rPr>
              <a:t>allontanadola</a:t>
            </a:r>
            <a:r>
              <a:rPr lang="it-IT" sz="1800" dirty="0" smtClean="0">
                <a:solidFill>
                  <a:schemeClr val="tx1"/>
                </a:solidFill>
              </a:rPr>
              <a:t> dalla fonte di stress, riducendo l’esposizione alla situazione traumatica; </a:t>
            </a:r>
            <a:r>
              <a:rPr lang="it-IT" sz="1800" dirty="0">
                <a:solidFill>
                  <a:schemeClr val="tx1"/>
                </a:solidFill>
              </a:rPr>
              <a:t>	 </a:t>
            </a:r>
            <a:endParaRPr lang="it-IT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t-IT" sz="1800" dirty="0">
                <a:solidFill>
                  <a:schemeClr val="tx1"/>
                </a:solidFill>
              </a:rPr>
              <a:t>Accudimento verso i bisogni essenziali (fisiologici e non);</a:t>
            </a:r>
          </a:p>
          <a:p>
            <a:pPr algn="just">
              <a:lnSpc>
                <a:spcPct val="150000"/>
              </a:lnSpc>
            </a:pPr>
            <a:r>
              <a:rPr lang="it-IT" sz="1800" dirty="0">
                <a:solidFill>
                  <a:schemeClr val="tx1"/>
                </a:solidFill>
              </a:rPr>
              <a:t>F</a:t>
            </a:r>
            <a:r>
              <a:rPr lang="it-IT" sz="1800" dirty="0" smtClean="0">
                <a:solidFill>
                  <a:schemeClr val="tx1"/>
                </a:solidFill>
              </a:rPr>
              <a:t>acilitare </a:t>
            </a:r>
            <a:r>
              <a:rPr lang="it-IT" sz="1800" dirty="0">
                <a:solidFill>
                  <a:schemeClr val="tx1"/>
                </a:solidFill>
              </a:rPr>
              <a:t>la verbalizzazione delle </a:t>
            </a:r>
            <a:r>
              <a:rPr lang="it-IT" sz="1800" dirty="0" smtClean="0">
                <a:solidFill>
                  <a:schemeClr val="tx1"/>
                </a:solidFill>
              </a:rPr>
              <a:t>emozioni;</a:t>
            </a:r>
          </a:p>
          <a:p>
            <a:pPr algn="just">
              <a:lnSpc>
                <a:spcPct val="150000"/>
              </a:lnSpc>
            </a:pPr>
            <a:r>
              <a:rPr lang="it-IT" sz="1800" dirty="0" smtClean="0">
                <a:solidFill>
                  <a:schemeClr val="tx1"/>
                </a:solidFill>
              </a:rPr>
              <a:t>Far riguadagnare </a:t>
            </a:r>
            <a:r>
              <a:rPr lang="it-IT" sz="1800" dirty="0">
                <a:solidFill>
                  <a:schemeClr val="tx1"/>
                </a:solidFill>
              </a:rPr>
              <a:t>un senso di controllo sulla </a:t>
            </a:r>
            <a:r>
              <a:rPr lang="it-IT" sz="1800" dirty="0" smtClean="0">
                <a:solidFill>
                  <a:schemeClr val="tx1"/>
                </a:solidFill>
              </a:rPr>
              <a:t>situazione e </a:t>
            </a:r>
            <a:r>
              <a:rPr lang="it-IT" sz="1800" dirty="0">
                <a:solidFill>
                  <a:schemeClr val="tx1"/>
                </a:solidFill>
              </a:rPr>
              <a:t>favorire il recupero di un ruolo attivo </a:t>
            </a:r>
            <a:r>
              <a:rPr lang="it-IT" sz="1800" dirty="0" smtClean="0">
                <a:solidFill>
                  <a:schemeClr val="tx1"/>
                </a:solidFill>
              </a:rPr>
              <a:t>con interventi per la </a:t>
            </a:r>
            <a:r>
              <a:rPr lang="it-IT" sz="1800" dirty="0">
                <a:solidFill>
                  <a:schemeClr val="tx1"/>
                </a:solidFill>
              </a:rPr>
              <a:t>gestione dell’ ansia</a:t>
            </a:r>
            <a:r>
              <a:rPr lang="it-IT" sz="1800" dirty="0" smtClean="0">
                <a:solidFill>
                  <a:schemeClr val="tx1"/>
                </a:solidFill>
              </a:rPr>
              <a:t>.</a:t>
            </a:r>
            <a:endParaRPr lang="it-IT" sz="18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0" y="266302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723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7704856" cy="1440160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</a:t>
            </a:r>
            <a:r>
              <a:rPr lang="it-IT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nterventi clinici nello stress acuto </a:t>
            </a:r>
            <a:endParaRPr lang="it-IT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755576" y="2060848"/>
            <a:ext cx="7704856" cy="4464496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it-IT" u="sng" dirty="0">
                <a:solidFill>
                  <a:schemeClr val="tx1"/>
                </a:solidFill>
              </a:rPr>
              <a:t>Stato di </a:t>
            </a:r>
            <a:r>
              <a:rPr lang="it-IT" u="sng" dirty="0" smtClean="0">
                <a:solidFill>
                  <a:schemeClr val="tx1"/>
                </a:solidFill>
              </a:rPr>
              <a:t>shock</a:t>
            </a:r>
            <a:r>
              <a:rPr lang="it-IT" dirty="0" smtClean="0">
                <a:solidFill>
                  <a:schemeClr val="tx1"/>
                </a:solidFill>
              </a:rPr>
              <a:t> - tecniche </a:t>
            </a:r>
            <a:r>
              <a:rPr lang="it-IT" dirty="0">
                <a:solidFill>
                  <a:schemeClr val="tx1"/>
                </a:solidFill>
              </a:rPr>
              <a:t>di respirazione e </a:t>
            </a:r>
            <a:r>
              <a:rPr lang="it-IT" dirty="0" err="1" smtClean="0">
                <a:solidFill>
                  <a:schemeClr val="tx1"/>
                </a:solidFill>
              </a:rPr>
              <a:t>grounding</a:t>
            </a:r>
            <a:r>
              <a:rPr lang="it-IT" dirty="0" smtClean="0">
                <a:solidFill>
                  <a:schemeClr val="tx1"/>
                </a:solidFill>
              </a:rPr>
              <a:t>, </a:t>
            </a:r>
            <a:r>
              <a:rPr lang="it-IT" dirty="0" err="1" smtClean="0">
                <a:solidFill>
                  <a:schemeClr val="tx1"/>
                </a:solidFill>
              </a:rPr>
              <a:t>ecc</a:t>
            </a:r>
            <a:r>
              <a:rPr lang="it-IT" dirty="0" smtClean="0">
                <a:solidFill>
                  <a:schemeClr val="tx1"/>
                </a:solidFill>
              </a:rPr>
              <a:t>; </a:t>
            </a:r>
            <a:endParaRPr lang="it-IT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t-IT" u="sng" dirty="0">
                <a:solidFill>
                  <a:schemeClr val="tx1"/>
                </a:solidFill>
              </a:rPr>
              <a:t>Stato di </a:t>
            </a:r>
            <a:r>
              <a:rPr lang="it-IT" u="sng" dirty="0" err="1">
                <a:solidFill>
                  <a:schemeClr val="tx1"/>
                </a:solidFill>
              </a:rPr>
              <a:t>iperarousal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smtClean="0">
                <a:solidFill>
                  <a:schemeClr val="tx1"/>
                </a:solidFill>
              </a:rPr>
              <a:t>- interventi </a:t>
            </a:r>
            <a:r>
              <a:rPr lang="it-IT" dirty="0">
                <a:solidFill>
                  <a:schemeClr val="tx1"/>
                </a:solidFill>
              </a:rPr>
              <a:t>per il contenimento delle emozioni, tecniche di respirazione e di </a:t>
            </a:r>
            <a:r>
              <a:rPr lang="it-IT" dirty="0" smtClean="0">
                <a:solidFill>
                  <a:schemeClr val="tx1"/>
                </a:solidFill>
              </a:rPr>
              <a:t>rilassamento, ristrutturazione cognitiva, EMDR-protocollo eventi recenti, ecc.;</a:t>
            </a:r>
            <a:endParaRPr lang="it-IT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t-IT" u="sng" dirty="0">
                <a:solidFill>
                  <a:schemeClr val="tx1"/>
                </a:solidFill>
              </a:rPr>
              <a:t>Stato di </a:t>
            </a:r>
            <a:r>
              <a:rPr lang="it-IT" u="sng" dirty="0" err="1" smtClean="0">
                <a:solidFill>
                  <a:schemeClr val="tx1"/>
                </a:solidFill>
              </a:rPr>
              <a:t>ipoarousal</a:t>
            </a:r>
            <a:r>
              <a:rPr lang="it-IT" u="sng" dirty="0">
                <a:solidFill>
                  <a:schemeClr val="tx1"/>
                </a:solidFill>
              </a:rPr>
              <a:t> </a:t>
            </a:r>
            <a:r>
              <a:rPr lang="it-IT" dirty="0" smtClean="0">
                <a:solidFill>
                  <a:schemeClr val="tx1"/>
                </a:solidFill>
              </a:rPr>
              <a:t>- mobilizzazione </a:t>
            </a:r>
            <a:r>
              <a:rPr lang="it-IT" dirty="0">
                <a:solidFill>
                  <a:schemeClr val="tx1"/>
                </a:solidFill>
              </a:rPr>
              <a:t>attraverso il respiro e attività corporee </a:t>
            </a:r>
            <a:r>
              <a:rPr lang="it-IT" dirty="0" smtClean="0">
                <a:solidFill>
                  <a:schemeClr val="tx1"/>
                </a:solidFill>
              </a:rPr>
              <a:t>graduali, ecc.</a:t>
            </a:r>
            <a:endParaRPr lang="it-IT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0" y="266302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018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323528" y="1339027"/>
            <a:ext cx="8568952" cy="5114309"/>
          </a:xfrm>
        </p:spPr>
        <p:txBody>
          <a:bodyPr/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it-IT" sz="2100" dirty="0" smtClean="0">
                <a:solidFill>
                  <a:schemeClr val="tx1"/>
                </a:solidFill>
              </a:rPr>
              <a:t>Interventi </a:t>
            </a:r>
            <a:r>
              <a:rPr lang="it-IT" sz="2100" dirty="0">
                <a:solidFill>
                  <a:schemeClr val="tx1"/>
                </a:solidFill>
              </a:rPr>
              <a:t>di supporto psicosociale alla popolazione durante alcuni eventi della nostra storia pugliese  </a:t>
            </a:r>
            <a:r>
              <a:rPr lang="it-IT" sz="2100" dirty="0" smtClean="0">
                <a:solidFill>
                  <a:schemeClr val="tx1"/>
                </a:solidFill>
              </a:rPr>
              <a:t>recente:</a:t>
            </a:r>
          </a:p>
          <a:p>
            <a:pPr marL="273050" lvl="0" indent="-227013" algn="just">
              <a:lnSpc>
                <a:spcPct val="150000"/>
              </a:lnSpc>
            </a:pPr>
            <a:r>
              <a:rPr lang="it-IT" sz="2100" dirty="0" smtClean="0">
                <a:solidFill>
                  <a:schemeClr val="tx1"/>
                </a:solidFill>
              </a:rPr>
              <a:t>Crollo </a:t>
            </a:r>
            <a:r>
              <a:rPr lang="it-IT" sz="2100" dirty="0">
                <a:solidFill>
                  <a:schemeClr val="tx1"/>
                </a:solidFill>
              </a:rPr>
              <a:t>della palazzina di San </a:t>
            </a:r>
            <a:r>
              <a:rPr lang="it-IT" sz="2100" dirty="0" smtClean="0">
                <a:solidFill>
                  <a:schemeClr val="tx1"/>
                </a:solidFill>
              </a:rPr>
              <a:t>Girolamo nel 2009;</a:t>
            </a:r>
            <a:endParaRPr lang="it-IT" sz="2100" dirty="0">
              <a:solidFill>
                <a:schemeClr val="tx1"/>
              </a:solidFill>
            </a:endParaRPr>
          </a:p>
          <a:p>
            <a:pPr marL="273050" lvl="0" indent="-227013" algn="just">
              <a:lnSpc>
                <a:spcPct val="150000"/>
              </a:lnSpc>
            </a:pPr>
            <a:r>
              <a:rPr lang="it-IT" sz="2100" dirty="0" smtClean="0">
                <a:solidFill>
                  <a:schemeClr val="tx1"/>
                </a:solidFill>
              </a:rPr>
              <a:t>Crollo </a:t>
            </a:r>
            <a:r>
              <a:rPr lang="it-IT" sz="2100" dirty="0">
                <a:solidFill>
                  <a:schemeClr val="tx1"/>
                </a:solidFill>
              </a:rPr>
              <a:t>della palazzina di </a:t>
            </a:r>
            <a:r>
              <a:rPr lang="it-IT" sz="2100" dirty="0" smtClean="0">
                <a:solidFill>
                  <a:schemeClr val="tx1"/>
                </a:solidFill>
              </a:rPr>
              <a:t>Barletta nel 2011;</a:t>
            </a:r>
            <a:endParaRPr lang="it-IT" sz="2100" dirty="0">
              <a:solidFill>
                <a:schemeClr val="tx1"/>
              </a:solidFill>
            </a:endParaRPr>
          </a:p>
          <a:p>
            <a:pPr marL="273050" lvl="0" indent="-227013" algn="just">
              <a:lnSpc>
                <a:spcPct val="150000"/>
              </a:lnSpc>
            </a:pPr>
            <a:r>
              <a:rPr lang="it-IT" sz="2100" dirty="0" smtClean="0">
                <a:solidFill>
                  <a:schemeClr val="tx1"/>
                </a:solidFill>
              </a:rPr>
              <a:t>Crollo </a:t>
            </a:r>
            <a:r>
              <a:rPr lang="it-IT" sz="2100" dirty="0">
                <a:solidFill>
                  <a:schemeClr val="tx1"/>
                </a:solidFill>
              </a:rPr>
              <a:t>di tre palazzine nel centro storico di </a:t>
            </a:r>
            <a:r>
              <a:rPr lang="it-IT" sz="2100" dirty="0" smtClean="0">
                <a:solidFill>
                  <a:schemeClr val="tx1"/>
                </a:solidFill>
              </a:rPr>
              <a:t>Conversano nel 20012;</a:t>
            </a:r>
            <a:endParaRPr lang="it-IT" sz="2100" dirty="0">
              <a:solidFill>
                <a:schemeClr val="tx1"/>
              </a:solidFill>
            </a:endParaRPr>
          </a:p>
          <a:p>
            <a:pPr marL="273050" lvl="0" indent="-227013" algn="just">
              <a:lnSpc>
                <a:spcPct val="150000"/>
              </a:lnSpc>
            </a:pPr>
            <a:r>
              <a:rPr lang="it-IT" sz="2100" dirty="0">
                <a:solidFill>
                  <a:schemeClr val="tx1"/>
                </a:solidFill>
              </a:rPr>
              <a:t>Esplosione S</a:t>
            </a:r>
            <a:r>
              <a:rPr lang="it-IT" sz="2100" dirty="0" smtClean="0">
                <a:solidFill>
                  <a:schemeClr val="tx1"/>
                </a:solidFill>
              </a:rPr>
              <a:t>cuola </a:t>
            </a:r>
            <a:r>
              <a:rPr lang="it-IT" sz="2100" dirty="0">
                <a:solidFill>
                  <a:schemeClr val="tx1"/>
                </a:solidFill>
              </a:rPr>
              <a:t>Morvillo Falcone di </a:t>
            </a:r>
            <a:r>
              <a:rPr lang="it-IT" sz="2100" dirty="0" smtClean="0">
                <a:solidFill>
                  <a:schemeClr val="tx1"/>
                </a:solidFill>
              </a:rPr>
              <a:t>Brindisi nel 2012;</a:t>
            </a:r>
          </a:p>
          <a:p>
            <a:pPr marL="273050" lvl="0" indent="-227013" algn="just">
              <a:lnSpc>
                <a:spcPct val="150000"/>
              </a:lnSpc>
            </a:pPr>
            <a:r>
              <a:rPr lang="it-IT" sz="2100" dirty="0">
                <a:solidFill>
                  <a:schemeClr val="tx1"/>
                </a:solidFill>
              </a:rPr>
              <a:t>Incendio del Norman </a:t>
            </a:r>
            <a:r>
              <a:rPr lang="it-IT" sz="2100" dirty="0" smtClean="0">
                <a:solidFill>
                  <a:schemeClr val="tx1"/>
                </a:solidFill>
              </a:rPr>
              <a:t>Atlantic nel 2014;</a:t>
            </a:r>
          </a:p>
          <a:p>
            <a:pPr marL="273050" lvl="0" indent="-227013" algn="just">
              <a:lnSpc>
                <a:spcPct val="150000"/>
              </a:lnSpc>
            </a:pPr>
            <a:r>
              <a:rPr lang="it-IT" sz="2100" dirty="0" smtClean="0">
                <a:solidFill>
                  <a:schemeClr val="tx1"/>
                </a:solidFill>
              </a:rPr>
              <a:t>Crollo cornicioni scuola elementare Ostuni (Br) nel 2015;</a:t>
            </a:r>
          </a:p>
          <a:p>
            <a:pPr marL="273050" lvl="0" indent="-227013" algn="just">
              <a:lnSpc>
                <a:spcPct val="150000"/>
              </a:lnSpc>
            </a:pPr>
            <a:r>
              <a:rPr lang="it-IT" sz="2100" b="1" dirty="0" smtClean="0">
                <a:solidFill>
                  <a:schemeClr val="tx1"/>
                </a:solidFill>
              </a:rPr>
              <a:t>Incidente ferroviario Andria-Corato nel 2016</a:t>
            </a:r>
            <a:r>
              <a:rPr lang="it-IT" sz="2100" dirty="0" smtClean="0">
                <a:solidFill>
                  <a:schemeClr val="tx1"/>
                </a:solidFill>
              </a:rPr>
              <a:t>.</a:t>
            </a:r>
            <a:endParaRPr lang="it-IT" sz="2100" dirty="0">
              <a:solidFill>
                <a:schemeClr val="tx1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175903" y="548680"/>
            <a:ext cx="48410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it-IT" sz="3600" b="1" dirty="0" smtClean="0"/>
              <a:t>In Puglia sul </a:t>
            </a:r>
            <a:r>
              <a:rPr lang="it-IT" sz="3600" b="1" dirty="0"/>
              <a:t>campo…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0" y="266302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939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704856" cy="1503040"/>
          </a:xfrm>
        </p:spPr>
        <p:txBody>
          <a:bodyPr/>
          <a:lstStyle/>
          <a:p>
            <a:pPr marL="0" indent="0" algn="ctr">
              <a:buNone/>
            </a:pPr>
            <a:r>
              <a:rPr lang="it-IT" sz="3900" u="sn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Cosa </a:t>
            </a:r>
            <a:r>
              <a:rPr lang="it-IT" sz="39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è cambiato…. </a:t>
            </a:r>
            <a:r>
              <a:rPr lang="it-IT" sz="3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dall’offerta…alla richiesta </a:t>
            </a:r>
            <a:br>
              <a:rPr lang="it-IT" sz="3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it-IT" sz="3900" i="1" u="sng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683568" y="1628800"/>
            <a:ext cx="7704856" cy="460851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it-IT" dirty="0" smtClean="0">
                <a:solidFill>
                  <a:schemeClr val="tx1"/>
                </a:solidFill>
              </a:rPr>
              <a:t>Negli interventi occorsi negli anni precedenti abbiamo sempre offerto spontaneamente la nostra professionalità,  rivolgendoci, di volta in volta, </a:t>
            </a:r>
            <a:r>
              <a:rPr lang="it-IT" dirty="0">
                <a:solidFill>
                  <a:schemeClr val="tx1"/>
                </a:solidFill>
              </a:rPr>
              <a:t>alle strutture preposte </a:t>
            </a:r>
            <a:r>
              <a:rPr lang="it-IT" dirty="0" smtClean="0">
                <a:solidFill>
                  <a:schemeClr val="tx1"/>
                </a:solidFill>
              </a:rPr>
              <a:t>o siamo stati coinvolti, per sensibilità personale, dai Dirigenti </a:t>
            </a:r>
            <a:r>
              <a:rPr lang="it-IT" dirty="0">
                <a:solidFill>
                  <a:schemeClr val="tx1"/>
                </a:solidFill>
              </a:rPr>
              <a:t>I</a:t>
            </a:r>
            <a:r>
              <a:rPr lang="it-IT" dirty="0" smtClean="0">
                <a:solidFill>
                  <a:schemeClr val="tx1"/>
                </a:solidFill>
              </a:rPr>
              <a:t>stituzionali.</a:t>
            </a:r>
          </a:p>
          <a:p>
            <a:pPr algn="just">
              <a:lnSpc>
                <a:spcPct val="150000"/>
              </a:lnSpc>
            </a:pPr>
            <a:r>
              <a:rPr lang="it-IT" b="1" dirty="0" smtClean="0">
                <a:solidFill>
                  <a:schemeClr val="tx1"/>
                </a:solidFill>
              </a:rPr>
              <a:t>Nell’Incidente Ferroviario, </a:t>
            </a:r>
            <a:r>
              <a:rPr lang="it-IT" b="1" dirty="0">
                <a:solidFill>
                  <a:schemeClr val="tx1"/>
                </a:solidFill>
              </a:rPr>
              <a:t>p</a:t>
            </a:r>
            <a:r>
              <a:rPr lang="it-IT" b="1" dirty="0" smtClean="0">
                <a:solidFill>
                  <a:schemeClr val="tx1"/>
                </a:solidFill>
              </a:rPr>
              <a:t>er la prima volta, è la Protezione Civile che contatta direttamente l’Ordine degli Psicologi Puglia e la </a:t>
            </a:r>
            <a:r>
              <a:rPr lang="it-IT" b="1" dirty="0" err="1" smtClean="0">
                <a:solidFill>
                  <a:schemeClr val="tx1"/>
                </a:solidFill>
              </a:rPr>
              <a:t>Sipem</a:t>
            </a:r>
            <a:r>
              <a:rPr lang="it-IT" b="1" dirty="0">
                <a:solidFill>
                  <a:schemeClr val="tx1"/>
                </a:solidFill>
              </a:rPr>
              <a:t> </a:t>
            </a:r>
            <a:r>
              <a:rPr lang="it-IT" b="1" dirty="0" smtClean="0">
                <a:solidFill>
                  <a:schemeClr val="tx1"/>
                </a:solidFill>
              </a:rPr>
              <a:t>e siamo stati chiamati a partecipare a «Tavoli Tecnici».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100" y="266302"/>
            <a:ext cx="1498172" cy="100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090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ica">
  <a:themeElements>
    <a:clrScheme name="Elic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Elic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lic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2626</TotalTime>
  <Words>1085</Words>
  <Application>Microsoft Office PowerPoint</Application>
  <PresentationFormat>Presentazione su schermo (4:3)</PresentationFormat>
  <Paragraphs>88</Paragraphs>
  <Slides>19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4" baseType="lpstr">
      <vt:lpstr>Arial</vt:lpstr>
      <vt:lpstr>Georgia</vt:lpstr>
      <vt:lpstr>Trebuchet MS</vt:lpstr>
      <vt:lpstr>Wingdings</vt:lpstr>
      <vt:lpstr>Elica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Interventi psicosociali  nello stress acuto</vt:lpstr>
      <vt:lpstr>Interventi clinici nello stress acuto </vt:lpstr>
      <vt:lpstr>Presentazione standard di PowerPoint</vt:lpstr>
      <vt:lpstr>Cosa è cambiato…. dall’offerta…alla richiesta  </vt:lpstr>
      <vt:lpstr>Cosa è cambiato….  Il ruolo dello Psicologo </vt:lpstr>
      <vt:lpstr>Cosa è cambiato…. Il supporto post-traumatico</vt:lpstr>
      <vt:lpstr>12 luglio  2016…..             </vt:lpstr>
      <vt:lpstr>Coordinamento e organizzazione degli interventi</vt:lpstr>
      <vt:lpstr>Le prime fasi dell’intervento</vt:lpstr>
      <vt:lpstr>Chiusura della prima giornata di intervento</vt:lpstr>
      <vt:lpstr>Il 13 luglio…</vt:lpstr>
      <vt:lpstr>16 Luglio 2016 - I funerali</vt:lpstr>
      <vt:lpstr>18 luglio 2016 tavolo tecnico:  progetto per il post-traumatico</vt:lpstr>
      <vt:lpstr>Presentazione standard di PowerPoint</vt:lpstr>
    </vt:vector>
  </TitlesOfParts>
  <Company>Acer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Valued Acer Customer</dc:creator>
  <cp:lastModifiedBy>Milena PC</cp:lastModifiedBy>
  <cp:revision>119</cp:revision>
  <dcterms:created xsi:type="dcterms:W3CDTF">2013-11-16T07:21:44Z</dcterms:created>
  <dcterms:modified xsi:type="dcterms:W3CDTF">2017-02-14T15:30:56Z</dcterms:modified>
</cp:coreProperties>
</file>