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  <p:sldMasterId id="2147483689" r:id="rId2"/>
    <p:sldMasterId id="2147483704" r:id="rId3"/>
    <p:sldMasterId id="2147483731" r:id="rId4"/>
  </p:sldMasterIdLst>
  <p:notesMasterIdLst>
    <p:notesMasterId r:id="rId37"/>
  </p:notesMasterIdLst>
  <p:sldIdLst>
    <p:sldId id="440" r:id="rId5"/>
    <p:sldId id="439" r:id="rId6"/>
    <p:sldId id="444" r:id="rId7"/>
    <p:sldId id="437" r:id="rId8"/>
    <p:sldId id="436" r:id="rId9"/>
    <p:sldId id="435" r:id="rId10"/>
    <p:sldId id="392" r:id="rId11"/>
    <p:sldId id="398" r:id="rId12"/>
    <p:sldId id="393" r:id="rId13"/>
    <p:sldId id="395" r:id="rId14"/>
    <p:sldId id="434" r:id="rId15"/>
    <p:sldId id="394" r:id="rId16"/>
    <p:sldId id="441" r:id="rId17"/>
    <p:sldId id="401" r:id="rId18"/>
    <p:sldId id="402" r:id="rId19"/>
    <p:sldId id="403" r:id="rId20"/>
    <p:sldId id="404" r:id="rId21"/>
    <p:sldId id="405" r:id="rId22"/>
    <p:sldId id="408" r:id="rId23"/>
    <p:sldId id="406" r:id="rId24"/>
    <p:sldId id="409" r:id="rId25"/>
    <p:sldId id="410" r:id="rId26"/>
    <p:sldId id="413" r:id="rId27"/>
    <p:sldId id="414" r:id="rId28"/>
    <p:sldId id="415" r:id="rId29"/>
    <p:sldId id="429" r:id="rId30"/>
    <p:sldId id="430" r:id="rId31"/>
    <p:sldId id="431" r:id="rId32"/>
    <p:sldId id="416" r:id="rId33"/>
    <p:sldId id="417" r:id="rId34"/>
    <p:sldId id="418" r:id="rId35"/>
    <p:sldId id="442" r:id="rId3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4492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66FF66"/>
    <a:srgbClr val="66FFCC"/>
    <a:srgbClr val="00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4EA"/>
          </a:solidFill>
        </a:fill>
      </a:tcStyle>
    </a:wholeTbl>
    <a:band2H>
      <a:tcTxStyle/>
      <a:tcStyle>
        <a:tcBdr/>
        <a:fill>
          <a:solidFill>
            <a:srgbClr val="E6EBF5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EF1"/>
          </a:solidFill>
        </a:fill>
      </a:tcStyle>
    </a:wholeTbl>
    <a:band2H>
      <a:tcTxStyle/>
      <a:tcStyle>
        <a:tcBdr/>
        <a:fill>
          <a:solidFill>
            <a:srgbClr val="E6F6F8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9CE"/>
          </a:solidFill>
        </a:fill>
      </a:tcStyle>
    </a:wholeTbl>
    <a:band2H>
      <a:tcTxStyle/>
      <a:tcStyle>
        <a:tcBdr/>
        <a:fill>
          <a:solidFill>
            <a:srgbClr val="F0F4E8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8" autoAdjust="0"/>
    <p:restoredTop sz="94662" autoAdjust="0"/>
  </p:normalViewPr>
  <p:slideViewPr>
    <p:cSldViewPr>
      <p:cViewPr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1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55815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4938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634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987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9"/>
          </a:xfrm>
          <a:prstGeom prst="rect">
            <a:avLst/>
          </a:prstGeom>
        </p:spPr>
        <p:txBody>
          <a:bodyPr/>
          <a:lstStyle>
            <a:lvl1pPr>
              <a:defRPr sz="5000" b="0">
                <a:solidFill>
                  <a:srgbClr val="04617B"/>
                </a:solidFill>
                <a:uFill>
                  <a:solidFill>
                    <a:srgbClr val="04617B"/>
                  </a:solidFill>
                </a:uFill>
              </a:defRPr>
            </a:lvl1pPr>
          </a:lstStyle>
          <a:p>
            <a:pPr>
              <a:defRPr>
                <a:effectLst/>
              </a:defRPr>
            </a:pPr>
            <a:r>
              <a:t>Testo titolo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3922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42027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822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5655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082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55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026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7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3828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891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06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2382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598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7367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2554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9"/>
          </a:xfrm>
          <a:prstGeom prst="rect">
            <a:avLst/>
          </a:prstGeom>
        </p:spPr>
        <p:txBody>
          <a:bodyPr/>
          <a:lstStyle>
            <a:lvl1pPr>
              <a:defRPr sz="5000" b="0">
                <a:solidFill>
                  <a:srgbClr val="04617B"/>
                </a:solidFill>
                <a:uFill>
                  <a:solidFill>
                    <a:srgbClr val="04617B"/>
                  </a:solidFill>
                </a:uFill>
              </a:defRPr>
            </a:lvl1pPr>
          </a:lstStyle>
          <a:p>
            <a:pPr>
              <a:defRPr>
                <a:effectLst/>
              </a:defRPr>
            </a:pPr>
            <a:r>
              <a:t>Testo titolo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36848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8658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36453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61334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14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902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559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284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2250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1934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4250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61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7850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9032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29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3129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7256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314711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2552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1775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7646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9851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6371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367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1829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827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740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209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6524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9"/>
          </a:xfrm>
          <a:prstGeom prst="rect">
            <a:avLst/>
          </a:prstGeom>
        </p:spPr>
        <p:txBody>
          <a:bodyPr/>
          <a:lstStyle>
            <a:lvl1pPr>
              <a:defRPr sz="5000" b="0">
                <a:solidFill>
                  <a:srgbClr val="04617B"/>
                </a:solidFill>
                <a:uFill>
                  <a:solidFill>
                    <a:srgbClr val="04617B"/>
                  </a:solidFill>
                </a:uFill>
              </a:defRPr>
            </a:lvl1pPr>
          </a:lstStyle>
          <a:p>
            <a:pPr>
              <a:defRPr>
                <a:effectLst/>
              </a:defRPr>
            </a:pPr>
            <a:r>
              <a:t>Testo titolo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50108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37647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13365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55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72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592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BEB1-6585-4A83-9BCB-AD0F5178FF96}" type="datetimeFigureOut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14/02/2017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3391-E4BD-4123-B120-F3019423F7B2}" type="slidenum">
              <a:rPr lang="it-IT" smtClean="0">
                <a:solidFill>
                  <a:prstClr val="white">
                    <a:shade val="50000"/>
                  </a:prstClr>
                </a:solidFill>
              </a:rPr>
              <a:pPr/>
              <a:t>‹N›</a:t>
            </a:fld>
            <a:endParaRPr lang="it-IT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00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000">
              <a:srgbClr val="00CCCC"/>
            </a:gs>
            <a:gs pos="47000">
              <a:srgbClr val="9999FF"/>
            </a:gs>
            <a:gs pos="10000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fld id="{FDD0BEB1-6585-4A83-9BCB-AD0F5178FF96}" type="datetimeFigureOut">
              <a:rPr lang="it-IT" kern="1200" smtClean="0">
                <a:solidFill>
                  <a:prstClr val="white">
                    <a:shade val="50000"/>
                  </a:prstClr>
                </a:solidFill>
                <a:latin typeface="Book Antiqua"/>
                <a:ea typeface="+mn-ea"/>
                <a:cs typeface="+mn-cs"/>
              </a:rPr>
              <a:pPr defTabSz="914400"/>
              <a:t>14/02/2017</a:t>
            </a:fld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fld id="{F4A93391-E4BD-4123-B120-F3019423F7B2}" type="slidenum">
              <a:rPr lang="it-IT" kern="1200" smtClean="0">
                <a:solidFill>
                  <a:prstClr val="white">
                    <a:shade val="50000"/>
                  </a:prstClr>
                </a:solidFill>
                <a:latin typeface="Book Antiqua"/>
                <a:ea typeface="+mn-ea"/>
                <a:cs typeface="+mn-cs"/>
              </a:rPr>
              <a:pPr defTabSz="914400"/>
              <a:t>‹N›</a:t>
            </a:fld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61824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000">
              <a:srgbClr val="00CCCC"/>
            </a:gs>
            <a:gs pos="47000">
              <a:srgbClr val="9999FF"/>
            </a:gs>
            <a:gs pos="10000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fld id="{FDD0BEB1-6585-4A83-9BCB-AD0F5178FF96}" type="datetimeFigureOut">
              <a:rPr lang="it-IT" kern="1200" smtClean="0">
                <a:solidFill>
                  <a:prstClr val="white">
                    <a:shade val="50000"/>
                  </a:prstClr>
                </a:solidFill>
                <a:latin typeface="Book Antiqua"/>
                <a:ea typeface="+mn-ea"/>
                <a:cs typeface="+mn-cs"/>
              </a:rPr>
              <a:pPr defTabSz="914400"/>
              <a:t>14/02/2017</a:t>
            </a:fld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fld id="{F4A93391-E4BD-4123-B120-F3019423F7B2}" type="slidenum">
              <a:rPr lang="it-IT" kern="1200" smtClean="0">
                <a:solidFill>
                  <a:prstClr val="white">
                    <a:shade val="50000"/>
                  </a:prstClr>
                </a:solidFill>
                <a:latin typeface="Book Antiqua"/>
                <a:ea typeface="+mn-ea"/>
                <a:cs typeface="+mn-cs"/>
              </a:rPr>
              <a:pPr defTabSz="914400"/>
              <a:t>‹N›</a:t>
            </a:fld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1389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000">
              <a:srgbClr val="00CCCC"/>
            </a:gs>
            <a:gs pos="47000">
              <a:srgbClr val="9999FF"/>
            </a:gs>
            <a:gs pos="10000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fld id="{FDD0BEB1-6585-4A83-9BCB-AD0F5178FF96}" type="datetimeFigureOut">
              <a:rPr lang="it-IT" kern="1200" smtClean="0">
                <a:solidFill>
                  <a:prstClr val="white">
                    <a:shade val="50000"/>
                  </a:prstClr>
                </a:solidFill>
                <a:latin typeface="Book Antiqua"/>
                <a:ea typeface="+mn-ea"/>
                <a:cs typeface="+mn-cs"/>
              </a:rPr>
              <a:pPr defTabSz="914400"/>
              <a:t>14/02/2017</a:t>
            </a:fld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fld id="{F4A93391-E4BD-4123-B120-F3019423F7B2}" type="slidenum">
              <a:rPr lang="it-IT" kern="1200" smtClean="0">
                <a:solidFill>
                  <a:prstClr val="white">
                    <a:shade val="50000"/>
                  </a:prstClr>
                </a:solidFill>
                <a:latin typeface="Book Antiqua"/>
                <a:ea typeface="+mn-ea"/>
                <a:cs typeface="+mn-cs"/>
              </a:rPr>
              <a:pPr defTabSz="914400"/>
              <a:t>‹N›</a:t>
            </a:fld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47243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7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000">
              <a:srgbClr val="00CCCC"/>
            </a:gs>
            <a:gs pos="47000">
              <a:srgbClr val="9999FF"/>
            </a:gs>
            <a:gs pos="10000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fld id="{FDD0BEB1-6585-4A83-9BCB-AD0F5178FF96}" type="datetimeFigureOut">
              <a:rPr lang="it-IT" kern="1200" smtClean="0">
                <a:solidFill>
                  <a:prstClr val="white">
                    <a:shade val="50000"/>
                  </a:prstClr>
                </a:solidFill>
                <a:latin typeface="Book Antiqua"/>
                <a:ea typeface="+mn-ea"/>
                <a:cs typeface="+mn-cs"/>
              </a:rPr>
              <a:pPr defTabSz="914400"/>
              <a:t>14/02/2017</a:t>
            </a:fld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914400"/>
            <a:fld id="{F4A93391-E4BD-4123-B120-F3019423F7B2}" type="slidenum">
              <a:rPr lang="it-IT" kern="1200" smtClean="0">
                <a:solidFill>
                  <a:prstClr val="white">
                    <a:shade val="50000"/>
                  </a:prstClr>
                </a:solidFill>
                <a:latin typeface="Book Antiqua"/>
                <a:ea typeface="+mn-ea"/>
                <a:cs typeface="+mn-cs"/>
              </a:rPr>
              <a:pPr defTabSz="914400"/>
              <a:t>‹N›</a:t>
            </a:fld>
            <a:endParaRPr lang="it-IT" kern="1200">
              <a:solidFill>
                <a:prstClr val="white">
                  <a:shade val="50000"/>
                </a:prstClr>
              </a:solidFill>
              <a:latin typeface="Book Antiqu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04536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0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64288" y="0"/>
            <a:ext cx="1901628" cy="1343025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405" y="1318323"/>
            <a:ext cx="2987047" cy="2592531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786696" y="5713582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Dott. Laura Corvaglia</a:t>
            </a:r>
          </a:p>
          <a:p>
            <a:pPr algn="ctr"/>
            <a:r>
              <a:rPr lang="it-IT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Psicologa Psicoterapeuta, Specialista EMDR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386167" y="4161854"/>
            <a:ext cx="653897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STRATEGIE DI GESTIONE DELLO STRESS </a:t>
            </a:r>
          </a:p>
          <a:p>
            <a:pPr algn="ctr">
              <a:spcAft>
                <a:spcPts val="600"/>
              </a:spcAft>
            </a:pP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SEGUITO AD EVENTI CRITICI.</a:t>
            </a:r>
            <a:endParaRPr lang="it-IT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Aft>
                <a:spcPts val="600"/>
              </a:spcAft>
            </a:pPr>
            <a:r>
              <a:rPr lang="it-IT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it-IT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'influenza </a:t>
            </a:r>
            <a:r>
              <a:rPr lang="it-IT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della traumatizzazione vicaria</a:t>
            </a:r>
            <a:endParaRPr lang="it-IT" sz="22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" cy="134302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3269199" y="548680"/>
            <a:ext cx="253146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Bari, </a:t>
            </a:r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Febbraio </a:t>
            </a:r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60273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896111">
              <a:defRPr sz="1800">
                <a:solidFill>
                  <a:srgbClr val="000000"/>
                </a:solidFill>
                <a:effectLst/>
                <a:uFillTx/>
              </a:defRPr>
            </a:pPr>
            <a:r>
              <a:rPr sz="2800" b="1" dirty="0" smtClean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UPPORTARE GLI OPERATORI</a:t>
            </a:r>
            <a:br>
              <a:rPr lang="it-IT" sz="2800" b="1" dirty="0" smtClean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2800" dirty="0" smtClean="0">
                <a:solidFill>
                  <a:srgbClr val="FF00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Dove</a:t>
            </a:r>
            <a:r>
              <a:rPr lang="it-IT" sz="2800" dirty="0" smtClean="0">
                <a:solidFill>
                  <a:srgbClr val="FF00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 smtClean="0">
                <a:solidFill>
                  <a:srgbClr val="FF00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interveniamo</a:t>
            </a:r>
            <a:r>
              <a:rPr sz="2800" dirty="0">
                <a:solidFill>
                  <a:srgbClr val="FF00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48" name="Shape 148"/>
          <p:cNvSpPr>
            <a:spLocks noGrp="1"/>
          </p:cNvSpPr>
          <p:nvPr>
            <p:ph type="body" idx="4294967295"/>
          </p:nvPr>
        </p:nvSpPr>
        <p:spPr>
          <a:xfrm>
            <a:off x="579004" y="2031071"/>
            <a:ext cx="8229600" cy="43891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76428" indent="-376428" defTabSz="868680">
              <a:buClr>
                <a:schemeClr val="tx1"/>
              </a:buClr>
              <a:buSzPct val="100000"/>
              <a:buFont typeface="Helvetica"/>
              <a:buChar char="•"/>
              <a:defRPr sz="171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Struttura d’appertenenza del </a:t>
            </a: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Sistema di Supporto</a:t>
            </a:r>
            <a:endParaRPr sz="1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6428" indent="-376428" defTabSz="868680">
              <a:buClr>
                <a:schemeClr val="tx1"/>
              </a:buClr>
              <a:buSzPct val="100000"/>
              <a:buFont typeface="Helvetica"/>
              <a:buChar char="•"/>
              <a:defRPr sz="171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Obitori</a:t>
            </a:r>
          </a:p>
          <a:p>
            <a:pPr marL="376428" indent="-376428" defTabSz="868680">
              <a:buClr>
                <a:schemeClr val="tx1"/>
              </a:buClr>
              <a:buSzPct val="100000"/>
              <a:buFont typeface="Helvetica"/>
              <a:buChar char="•"/>
              <a:defRPr sz="171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Aziende Ospedaliere</a:t>
            </a:r>
          </a:p>
          <a:p>
            <a:pPr marL="376428" indent="-376428" defTabSz="868680">
              <a:buClr>
                <a:schemeClr val="tx1"/>
              </a:buClr>
              <a:buSzPct val="100000"/>
              <a:buFont typeface="Helvetica"/>
              <a:buChar char="•"/>
              <a:defRPr sz="171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Abitazioni private</a:t>
            </a:r>
          </a:p>
          <a:p>
            <a:pPr marL="376428" indent="-376428" defTabSz="868680">
              <a:buClr>
                <a:schemeClr val="tx1"/>
              </a:buClr>
              <a:buSzPct val="100000"/>
              <a:buFont typeface="Helvetica"/>
              <a:buChar char="•"/>
              <a:defRPr sz="171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Scuole</a:t>
            </a:r>
          </a:p>
          <a:p>
            <a:pPr marL="376428" indent="-376428" defTabSz="868680">
              <a:buClr>
                <a:schemeClr val="tx1"/>
              </a:buClr>
              <a:buSzPct val="100000"/>
              <a:buFont typeface="Helvetica"/>
              <a:buChar char="•"/>
              <a:defRPr sz="171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Comuni</a:t>
            </a:r>
          </a:p>
          <a:p>
            <a:pPr marL="376428" indent="-376428" defTabSz="868680">
              <a:buClr>
                <a:schemeClr val="tx1"/>
              </a:buClr>
              <a:buSzPct val="100000"/>
              <a:buFont typeface="Helvetica"/>
              <a:buChar char="•"/>
              <a:defRPr sz="171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Prati</a:t>
            </a:r>
          </a:p>
          <a:p>
            <a:pPr marL="376428" indent="-376428" defTabSz="868680">
              <a:buClr>
                <a:schemeClr val="tx1"/>
              </a:buClr>
              <a:buSzPct val="100000"/>
              <a:buFont typeface="Helvetica"/>
              <a:buChar char="•"/>
              <a:defRPr sz="171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Campi di accoglienza</a:t>
            </a:r>
          </a:p>
          <a:p>
            <a:pPr marL="376428" indent="-376428" defTabSz="868680">
              <a:buClr>
                <a:schemeClr val="tx1"/>
              </a:buClr>
              <a:buSzPct val="100000"/>
              <a:buFont typeface="Helvetica"/>
              <a:buChar char="•"/>
              <a:defRPr sz="171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Tendopoli</a:t>
            </a:r>
            <a:endParaRPr sz="1800" dirty="0"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8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8262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47"/>
          <p:cNvSpPr txBox="1">
            <a:spLocks/>
          </p:cNvSpPr>
          <p:nvPr/>
        </p:nvSpPr>
        <p:spPr>
          <a:xfrm>
            <a:off x="486582" y="132585"/>
            <a:ext cx="8229600" cy="1143001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5000" b="0" kern="1200" cap="none" baseline="0">
                <a:ln w="6350">
                  <a:noFill/>
                </a:ln>
                <a:solidFill>
                  <a:srgbClr val="04617B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Fill>
                  <a:solidFill>
                    <a:srgbClr val="04617B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pPr defTabSz="896111">
              <a:defRPr sz="1800">
                <a:solidFill>
                  <a:srgbClr val="000000"/>
                </a:solidFill>
                <a:effectLst/>
                <a:uFillTx/>
              </a:defRPr>
            </a:pPr>
            <a:r>
              <a:rPr lang="it-IT" sz="2800" b="1" dirty="0" smtClean="0">
                <a:solidFill>
                  <a:srgbClr val="FFFF00"/>
                </a:solidFill>
                <a:effectLst/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SUPPORTARE GLI OPERATORI</a:t>
            </a:r>
            <a:br>
              <a:rPr lang="it-IT" sz="2800" b="1" dirty="0" smtClean="0">
                <a:solidFill>
                  <a:srgbClr val="FFFF00"/>
                </a:solidFill>
                <a:effectLst/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b="1" dirty="0" smtClean="0">
                <a:solidFill>
                  <a:srgbClr val="FF0000"/>
                </a:solidFill>
                <a:effectLst/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Quando interveniamo?</a:t>
            </a:r>
            <a:endParaRPr lang="it-IT" sz="2800" b="1" dirty="0">
              <a:solidFill>
                <a:srgbClr val="FF0000"/>
              </a:solidFill>
              <a:effectLst/>
              <a:uFill>
                <a:solidFill>
                  <a:srgbClr val="FF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hape 151"/>
          <p:cNvSpPr txBox="1">
            <a:spLocks/>
          </p:cNvSpPr>
          <p:nvPr/>
        </p:nvSpPr>
        <p:spPr>
          <a:xfrm>
            <a:off x="652004" y="1275586"/>
            <a:ext cx="8229600" cy="4389121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defTabSz="914400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SzPct val="95000"/>
              <a:buFont typeface="Helvetica"/>
              <a:buChar char="•"/>
              <a:defRPr sz="1800">
                <a:uFillTx/>
              </a:defRPr>
            </a:pPr>
            <a:endParaRPr lang="it-IT" sz="1800" dirty="0" smtClean="0"/>
          </a:p>
          <a:p>
            <a:pPr marL="459543" indent="-459543" algn="just" defTabSz="914400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lang="it-IT" sz="2100" b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Prima che un evento critico accada</a:t>
            </a:r>
            <a:r>
              <a:rPr lang="it-IT" sz="2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qualora possibile</a:t>
            </a: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defTabSz="914400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95000"/>
              <a:defRPr sz="1800">
                <a:uFillTx/>
              </a:defRPr>
            </a:pP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Analisi dei bisogni: </a:t>
            </a:r>
          </a:p>
          <a:p>
            <a:pPr marL="0" indent="0" algn="just" defTabSz="914400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SzPct val="95000"/>
              <a:buNone/>
              <a:defRPr sz="1800">
                <a:uFillTx/>
              </a:defRPr>
            </a:pP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valutazione del livello di </a:t>
            </a:r>
            <a:r>
              <a:rPr lang="it-IT" sz="21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Burn</a:t>
            </a: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Out, </a:t>
            </a:r>
          </a:p>
          <a:p>
            <a:pPr marL="342900" indent="-342900" algn="just" defTabSz="914400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SzPct val="95000"/>
              <a:buFontTx/>
              <a:buChar char="-"/>
              <a:defRPr sz="1800">
                <a:uFillTx/>
              </a:defRPr>
            </a:pP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sensibilizzazione, informazione e formazione, </a:t>
            </a:r>
          </a:p>
          <a:p>
            <a:pPr marL="342900" indent="-342900" algn="just" defTabSz="914400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FontTx/>
              <a:buChar char="-"/>
              <a:defRPr sz="1800">
                <a:uFillTx/>
              </a:defRPr>
            </a:pP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interventi di gruppo e individuali all’equipe di soccorritori</a:t>
            </a:r>
          </a:p>
          <a:p>
            <a:pPr marL="459543" indent="-459543" algn="just" defTabSz="914400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lang="it-IT" sz="2100" b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Subito dopo un evento critico</a:t>
            </a:r>
            <a:r>
              <a:rPr lang="it-IT" sz="21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 defTabSz="914400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  <a:defRPr sz="1800">
                <a:uFillTx/>
              </a:defRPr>
            </a:pP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Interventi orientati all’elaborazione del trauma (</a:t>
            </a:r>
            <a:r>
              <a:rPr lang="it-IT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ritical </a:t>
            </a:r>
            <a:r>
              <a:rPr lang="it-IT" sz="21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Incident</a:t>
            </a: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Stress </a:t>
            </a:r>
            <a:r>
              <a:rPr lang="it-IT" sz="21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Debriefing</a:t>
            </a: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EMDR, normalizzazione reazioni da shock, ecc.)</a:t>
            </a:r>
          </a:p>
          <a:p>
            <a:pPr marL="459543" indent="-459543" algn="just" defTabSz="914400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lang="it-IT" sz="2100" b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 medio e lungo termine.</a:t>
            </a:r>
          </a:p>
          <a:p>
            <a:pPr marL="137160" indent="0" algn="just" defTabSz="914400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  <a:defRPr sz="1800">
                <a:uFillTx/>
              </a:defRPr>
            </a:pPr>
            <a:r>
              <a:rPr lang="it-IT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Psicoterapia incentrata sul trauma , di gruppo e/o individuale</a:t>
            </a:r>
          </a:p>
          <a:p>
            <a:pPr marL="459543" indent="-459543" defTabSz="914400">
              <a:spcBef>
                <a:spcPts val="600"/>
              </a:spcBef>
              <a:buClr>
                <a:schemeClr val="accent3"/>
              </a:buClr>
              <a:buSzPct val="95000"/>
              <a:buFont typeface="Helvetica"/>
              <a:buChar char="•"/>
              <a:defRPr sz="1800">
                <a:uFillTx/>
              </a:defRPr>
            </a:pPr>
            <a:endParaRPr lang="it-IT" sz="1900" dirty="0">
              <a:solidFill>
                <a:schemeClr val="bg1"/>
              </a:solidFill>
              <a:uFill>
                <a:solidFill>
                  <a:srgbClr val="000000"/>
                </a:solidFill>
              </a:uFill>
            </a:endParaRPr>
          </a:p>
        </p:txBody>
      </p:sp>
      <p:sp>
        <p:nvSpPr>
          <p:cNvPr id="4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5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2570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/>
          </p:cNvSpPr>
          <p:nvPr>
            <p:ph type="title"/>
          </p:nvPr>
        </p:nvSpPr>
        <p:spPr>
          <a:xfrm>
            <a:off x="0" y="764704"/>
            <a:ext cx="8229601" cy="1143001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484630">
              <a:defRPr sz="1800">
                <a:solidFill>
                  <a:srgbClr val="000000"/>
                </a:solidFill>
                <a:effectLst/>
                <a:uFillTx/>
              </a:defRPr>
            </a:pPr>
            <a:r>
              <a:rPr sz="2800" b="1" dirty="0">
                <a:solidFill>
                  <a:srgbClr val="FFFF00"/>
                </a:solidFill>
                <a:effectLst>
                  <a:outerShdw blurRad="25400" dist="20192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SUPPORTARE 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25400" dist="20192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GLI OPERATORI</a:t>
            </a:r>
            <a:r>
              <a:rPr sz="2800" b="1" dirty="0">
                <a:solidFill>
                  <a:srgbClr val="FF0000"/>
                </a:solidFill>
                <a:effectLst>
                  <a:outerShdw blurRad="25400" dist="20192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sz="2800" b="1" dirty="0">
                <a:solidFill>
                  <a:srgbClr val="FF0000"/>
                </a:solidFill>
                <a:effectLst>
                  <a:outerShdw blurRad="25400" dist="20192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 quali casi si interviene?</a:t>
            </a:r>
            <a:br>
              <a:rPr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Shape 145"/>
          <p:cNvSpPr>
            <a:spLocks noGrp="1"/>
          </p:cNvSpPr>
          <p:nvPr>
            <p:ph type="body" idx="4294967295"/>
          </p:nvPr>
        </p:nvSpPr>
        <p:spPr>
          <a:xfrm>
            <a:off x="490012" y="1704175"/>
            <a:ext cx="8229600" cy="43891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>
              <a:lnSpc>
                <a:spcPct val="80000"/>
              </a:lnSpc>
              <a:buSzPct val="95000"/>
              <a:buFont typeface="Helvetica"/>
              <a:buChar char="•"/>
              <a:defRPr sz="1800">
                <a:uFillTx/>
              </a:defRPr>
            </a:pPr>
            <a:endParaRPr sz="2400" dirty="0"/>
          </a:p>
          <a:p>
            <a:pPr marL="396875" indent="-396875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Eventi che coinvolgono bambini</a:t>
            </a:r>
            <a:endParaRPr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75" indent="-396875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Morte o ferimento grave in servizio</a:t>
            </a:r>
            <a:endParaRPr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75" indent="-396875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Suicidio/omicidio di un operatore</a:t>
            </a:r>
            <a:endParaRPr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75" indent="-396875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Incidenti con molte vittime</a:t>
            </a:r>
            <a:endParaRPr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75" indent="-396875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Lesioni </a:t>
            </a: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gravi, mutilazioni o deformazione del corpo delle vittime</a:t>
            </a:r>
            <a:endParaRPr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75" indent="-396875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Massiccio coinvolgimento </a:t>
            </a: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dei </a:t>
            </a: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media</a:t>
            </a:r>
            <a:endParaRPr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75" indent="-396875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Ferimento, attacco o </a:t>
            </a: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uccisione</a:t>
            </a:r>
            <a:endParaRPr lang="it-IT" sz="1800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Bookman Old Style"/>
              <a:cs typeface="Arial" panose="020B0604020202020204" pitchFamily="34" charset="0"/>
              <a:sym typeface="Bookman Old Style"/>
            </a:endParaRPr>
          </a:p>
          <a:p>
            <a:pPr marL="396875" indent="-396875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Helvetica"/>
              <a:buChar char="•"/>
              <a:defRPr sz="180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Nei casi di operatori che lavorano con malattie croniche e/o gravi</a:t>
            </a:r>
            <a:endParaRPr sz="1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Bookman Old Style"/>
              <a:cs typeface="Arial" panose="020B0604020202020204" pitchFamily="34" charset="0"/>
              <a:sym typeface="Bookman Old Style"/>
            </a:endParaRPr>
          </a:p>
        </p:txBody>
      </p:sp>
      <p:pic>
        <p:nvPicPr>
          <p:cNvPr id="7" name="Picture 2" descr="C:\Users\Laura\Pictures\downloa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225" y="476672"/>
            <a:ext cx="2009775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9" name="image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6175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31"/>
          <p:cNvSpPr/>
          <p:nvPr/>
        </p:nvSpPr>
        <p:spPr>
          <a:xfrm>
            <a:off x="1331640" y="548680"/>
            <a:ext cx="6192689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>
              <a:defRPr sz="1800">
                <a:solidFill>
                  <a:srgbClr val="000000"/>
                </a:solidFill>
                <a:effectLst/>
              </a:defRPr>
            </a:pPr>
            <a: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Trauma vicario: </a:t>
            </a:r>
          </a:p>
          <a:p>
            <a:pPr algn="ctr">
              <a:defRPr sz="1800">
                <a:solidFill>
                  <a:srgbClr val="000000"/>
                </a:solidFill>
                <a:effectLst/>
              </a:defRPr>
            </a:pPr>
            <a:r>
              <a:rPr lang="it-IT" sz="2400" b="1" dirty="0" smtClean="0">
                <a:solidFill>
                  <a:srgbClr val="FF0000"/>
                </a:solidFill>
              </a:rPr>
              <a:t>Come intervenire?</a:t>
            </a:r>
            <a:endParaRPr sz="2400" b="1" dirty="0">
              <a:solidFill>
                <a:srgbClr val="FF0000"/>
              </a:solidFill>
              <a:effectLst>
                <a:outerShdw blurRad="38100" dist="38100" dir="2700000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971600" y="1700808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>
              <a:lnSpc>
                <a:spcPct val="150000"/>
              </a:lnSpc>
              <a:buClr>
                <a:schemeClr val="accent3"/>
              </a:buClr>
              <a:buFont typeface="Helvetica"/>
              <a:defRPr sz="1800">
                <a:uFillTx/>
              </a:defRPr>
            </a:pPr>
            <a:r>
              <a:rPr lang="it-IT" sz="2000" b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INTERVENTI DI GRUPPO:</a:t>
            </a:r>
          </a:p>
          <a:p>
            <a:pPr marL="274320" indent="-274320" algn="ctr">
              <a:lnSpc>
                <a:spcPct val="150000"/>
              </a:lnSpc>
              <a:buClr>
                <a:schemeClr val="accent3"/>
              </a:buClr>
              <a:buFont typeface="Helvetica"/>
              <a:defRPr sz="1800">
                <a:uFillTx/>
              </a:defRPr>
            </a:pPr>
            <a:endParaRPr lang="it-IT" sz="2000" dirty="0">
              <a:uFill>
                <a:solidFill>
                  <a:srgbClr val="000000"/>
                </a:solidFill>
              </a:uFill>
            </a:endParaRPr>
          </a:p>
          <a:p>
            <a:pPr marL="285750" indent="-285750" algn="just">
              <a:lnSpc>
                <a:spcPct val="150000"/>
              </a:lnSpc>
              <a:buSzPct val="95000"/>
              <a:buFont typeface="Wingdings" panose="05000000000000000000" pitchFamily="2" charset="2"/>
              <a:buChar char="q"/>
              <a:defRPr sz="1800">
                <a:uFillTx/>
              </a:defRPr>
            </a:pPr>
            <a:r>
              <a:rPr lang="it-IT" sz="2000" dirty="0" err="1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Debriefing</a:t>
            </a: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  e </a:t>
            </a:r>
            <a:r>
              <a:rPr lang="it-IT" sz="2000" dirty="0" err="1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Defusing</a:t>
            </a: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 all’Equipe </a:t>
            </a:r>
            <a:r>
              <a:rPr lang="it-IT" sz="2000" dirty="0" err="1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psico</a:t>
            </a:r>
            <a:r>
              <a:rPr lang="it-IT" sz="20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-sociale  di </a:t>
            </a: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riferimento, viene maggiormente utilizzato in contesti d’emergenza</a:t>
            </a:r>
          </a:p>
          <a:p>
            <a:pPr marL="285750" indent="-285750" algn="just">
              <a:lnSpc>
                <a:spcPct val="150000"/>
              </a:lnSpc>
              <a:buSzPct val="95000"/>
              <a:buFont typeface="Wingdings" panose="05000000000000000000" pitchFamily="2" charset="2"/>
              <a:buChar char="q"/>
              <a:defRPr sz="1800">
                <a:uFillTx/>
              </a:defRPr>
            </a:pP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Sedute EMDR, quindi terapie incentrate sull’elaborazione del trauma, </a:t>
            </a:r>
            <a:r>
              <a:rPr lang="it-IT" sz="20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individuali per gli operatori laddove </a:t>
            </a: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richiesto</a:t>
            </a:r>
          </a:p>
          <a:p>
            <a:pPr marL="285750" indent="-285750" algn="just">
              <a:lnSpc>
                <a:spcPct val="150000"/>
              </a:lnSpc>
              <a:buSzPct val="95000"/>
              <a:buFont typeface="Wingdings" panose="05000000000000000000" pitchFamily="2" charset="2"/>
              <a:buChar char="q"/>
              <a:defRPr sz="1800">
                <a:uFillTx/>
              </a:defRPr>
            </a:pPr>
            <a:r>
              <a:rPr lang="it-IT" sz="20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INTEGRATIVE  GROUP  PROTOCOL -  IGTP</a:t>
            </a:r>
          </a:p>
          <a:p>
            <a:pPr marL="285750" indent="-285750" algn="just">
              <a:lnSpc>
                <a:spcPct val="150000"/>
              </a:lnSpc>
              <a:buSzPct val="95000"/>
              <a:buFont typeface="Wingdings" panose="05000000000000000000" pitchFamily="2" charset="2"/>
              <a:buChar char="q"/>
              <a:defRPr sz="1800">
                <a:uFillTx/>
              </a:defRPr>
            </a:pP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Gruppi </a:t>
            </a:r>
            <a:r>
              <a:rPr lang="it-IT" sz="20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di supporto all’equipe a medio termine</a:t>
            </a:r>
          </a:p>
        </p:txBody>
      </p:sp>
      <p:sp>
        <p:nvSpPr>
          <p:cNvPr id="5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6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6420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Constructivist</a:t>
            </a:r>
            <a:r>
              <a:rPr lang="it-IT" sz="2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self </a:t>
            </a:r>
            <a:r>
              <a:rPr lang="it-IT" sz="2800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it-IT" sz="2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r>
              <a:rPr lang="it-IT" sz="2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(CSDT)</a:t>
            </a:r>
            <a:endParaRPr lang="it-IT" sz="28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hape 134"/>
          <p:cNvSpPr txBox="1">
            <a:spLocks/>
          </p:cNvSpPr>
          <p:nvPr/>
        </p:nvSpPr>
        <p:spPr>
          <a:xfrm>
            <a:off x="827584" y="1196752"/>
            <a:ext cx="7772400" cy="540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05255">
              <a:spcBef>
                <a:spcPts val="600"/>
              </a:spcBef>
              <a:buClr>
                <a:srgbClr val="6BB1C9"/>
              </a:buClr>
              <a:buFont typeface="Wingdings 2"/>
              <a:buNone/>
              <a:defRPr sz="1800">
                <a:uFillTx/>
              </a:defRPr>
            </a:pPr>
            <a:endParaRPr lang="it-IT" sz="2500" i="1" dirty="0" smtClean="0">
              <a:solidFill>
                <a:srgbClr val="FF0000"/>
              </a:solidFill>
              <a:uFill>
                <a:solidFill>
                  <a:srgbClr val="FF0000"/>
                </a:solidFill>
              </a:uFill>
            </a:endParaRPr>
          </a:p>
          <a:p>
            <a:pPr marL="0" indent="0" algn="ctr" defTabSz="905255">
              <a:lnSpc>
                <a:spcPct val="150000"/>
              </a:lnSpc>
              <a:spcBef>
                <a:spcPts val="600"/>
              </a:spcBef>
              <a:buClr>
                <a:prstClr val="white"/>
              </a:buClr>
              <a:buFont typeface="Wingdings 2"/>
              <a:buNone/>
              <a:defRPr sz="1800">
                <a:uFillTx/>
              </a:defRPr>
            </a:pPr>
            <a:r>
              <a:rPr lang="it-IT" sz="1800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TEORIA PER LA CONCETTUALIZZAZIONE DEL TRAUMA VICARIO</a:t>
            </a:r>
          </a:p>
          <a:p>
            <a:pPr marL="0" indent="0" algn="ctr" defTabSz="905255">
              <a:lnSpc>
                <a:spcPct val="150000"/>
              </a:lnSpc>
              <a:spcBef>
                <a:spcPts val="600"/>
              </a:spcBef>
              <a:buClr>
                <a:prstClr val="white"/>
              </a:buClr>
              <a:buFont typeface="Wingdings 2"/>
              <a:buNone/>
              <a:defRPr sz="1800">
                <a:uFillTx/>
              </a:defRPr>
            </a:pPr>
            <a:endParaRPr lang="it-IT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defTabSz="905255">
              <a:lnSpc>
                <a:spcPct val="150000"/>
              </a:lnSpc>
              <a:spcBef>
                <a:spcPts val="600"/>
              </a:spcBef>
              <a:buClr>
                <a:prstClr val="white"/>
              </a:buClr>
              <a:buFont typeface="Wingdings 2"/>
              <a:buNone/>
              <a:defRPr sz="1800">
                <a:uFillTx/>
              </a:defRPr>
            </a:pPr>
            <a:endParaRPr lang="it-IT" sz="18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defTabSz="905255">
              <a:lnSpc>
                <a:spcPct val="150000"/>
              </a:lnSpc>
              <a:spcBef>
                <a:spcPts val="600"/>
              </a:spcBef>
              <a:buClr>
                <a:prstClr val="white"/>
              </a:buClr>
              <a:buFont typeface="Wingdings 2"/>
              <a:buNone/>
              <a:defRPr sz="1800">
                <a:uFillTx/>
              </a:defRPr>
            </a:pPr>
            <a:r>
              <a:rPr lang="it-IT" sz="2000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L’esposizione prolungata alle sofferenze e al dolore degli altri viola la cornice di riferimento di valori di uno o più dei bisogni fondamentali dell’individuo, arrivando a </a:t>
            </a:r>
            <a:r>
              <a:rPr lang="it-IT" sz="2000" u="sng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modificare il sistema di credenze di base dell’individuo</a:t>
            </a:r>
          </a:p>
        </p:txBody>
      </p:sp>
      <p:sp>
        <p:nvSpPr>
          <p:cNvPr id="4" name="Freccia in giù 3"/>
          <p:cNvSpPr/>
          <p:nvPr/>
        </p:nvSpPr>
        <p:spPr>
          <a:xfrm>
            <a:off x="4211960" y="2456892"/>
            <a:ext cx="432048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hangingPunct="1"/>
            <a:endParaRPr lang="it-IT" kern="1200">
              <a:solidFill>
                <a:prstClr val="white"/>
              </a:solidFill>
            </a:endParaRPr>
          </a:p>
        </p:txBody>
      </p:sp>
      <p:sp>
        <p:nvSpPr>
          <p:cNvPr id="8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9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4536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title"/>
          </p:nvPr>
        </p:nvSpPr>
        <p:spPr>
          <a:xfrm>
            <a:off x="336393" y="764704"/>
            <a:ext cx="8420473" cy="692696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41247">
              <a:defRPr sz="1800">
                <a:solidFill>
                  <a:srgbClr val="000000"/>
                </a:solidFill>
                <a:effectLst/>
                <a:uFillTx/>
              </a:defRPr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Trauma vicario nei casi di gravi incidenti </a:t>
            </a:r>
            <a:b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(es. incidente ferroviario)</a:t>
            </a:r>
            <a:b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Shape 134"/>
          <p:cNvSpPr>
            <a:spLocks noGrp="1"/>
          </p:cNvSpPr>
          <p:nvPr>
            <p:ph type="body" idx="4294967295"/>
          </p:nvPr>
        </p:nvSpPr>
        <p:spPr>
          <a:xfrm>
            <a:off x="539552" y="1124744"/>
            <a:ext cx="8244408" cy="50405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905255">
              <a:spcBef>
                <a:spcPts val="600"/>
              </a:spcBef>
              <a:buClr>
                <a:schemeClr val="accent3"/>
              </a:buClr>
              <a:buNone/>
              <a:defRPr sz="1800">
                <a:uFillTx/>
              </a:defRPr>
            </a:pPr>
            <a:endParaRPr sz="2500" i="1" dirty="0">
              <a:solidFill>
                <a:srgbClr val="FF0000"/>
              </a:solidFill>
              <a:uFill>
                <a:solidFill>
                  <a:srgbClr val="FF0000"/>
                </a:solidFill>
              </a:uFill>
            </a:endParaRPr>
          </a:p>
          <a:p>
            <a:pPr marL="0" indent="0" algn="ctr" defTabSz="905255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None/>
              <a:defRPr sz="1800">
                <a:uFillTx/>
              </a:defRPr>
            </a:pPr>
            <a:r>
              <a:rPr lang="it-IT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 BISOGNI FONDAMENTALI  CHE  vengono</a:t>
            </a:r>
          </a:p>
          <a:p>
            <a:pPr marL="0" indent="0" algn="ctr" defTabSz="905255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None/>
              <a:defRPr sz="1800">
                <a:uFillTx/>
              </a:defRPr>
            </a:pPr>
            <a:r>
              <a:rPr lang="it-IT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SCALFITI  sono….</a:t>
            </a:r>
          </a:p>
          <a:p>
            <a:pPr marL="0" indent="0" algn="ctr" defTabSz="905255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None/>
              <a:defRPr sz="1800">
                <a:uFillTx/>
              </a:defRPr>
            </a:pPr>
            <a:endParaRPr lang="it-IT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defTabSz="905255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None/>
              <a:defRPr sz="1800">
                <a:uFillTx/>
              </a:defRPr>
            </a:pPr>
            <a:endParaRPr lang="it-IT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defTabSz="905255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None/>
              <a:defRPr sz="1800">
                <a:uFillTx/>
              </a:defRPr>
            </a:pPr>
            <a:endParaRPr lang="it-IT" sz="1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defTabSz="905255">
              <a:lnSpc>
                <a:spcPct val="170000"/>
              </a:lnSpc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800">
                <a:uFillTx/>
              </a:defRPr>
            </a:pPr>
            <a:endParaRPr lang="it-IT" sz="17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defTabSz="905255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None/>
              <a:defRPr sz="1800">
                <a:uFillTx/>
              </a:defRPr>
            </a:pPr>
            <a:endParaRPr lang="it-IT" sz="1700" dirty="0" smtClean="0">
              <a:solidFill>
                <a:srgbClr val="FF0000"/>
              </a:solidFill>
              <a:uFill>
                <a:solidFill>
                  <a:srgbClr val="000000"/>
                </a:solidFill>
              </a:uFill>
            </a:endParaRPr>
          </a:p>
          <a:p>
            <a:pPr marL="0" indent="0" algn="ctr" defTabSz="905255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None/>
              <a:defRPr sz="1800">
                <a:uFillTx/>
              </a:defRPr>
            </a:pPr>
            <a:endParaRPr lang="it-IT" sz="1700" dirty="0" smtClean="0">
              <a:solidFill>
                <a:srgbClr val="FF0000"/>
              </a:solidFill>
              <a:uFill>
                <a:solidFill>
                  <a:srgbClr val="000000"/>
                </a:solidFill>
              </a:uFill>
            </a:endParaRPr>
          </a:p>
          <a:p>
            <a:pPr marL="0" indent="0" algn="ctr" defTabSz="905255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None/>
              <a:defRPr sz="1800">
                <a:uFillTx/>
              </a:defRPr>
            </a:pPr>
            <a:r>
              <a:rPr lang="it-IT" sz="1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SI SVILUPPA NO IN SEGUITO ALLA RIPETUTA ESPOSIZIONE A </a:t>
            </a:r>
          </a:p>
          <a:p>
            <a:pPr marL="0" indent="0" algn="ctr" defTabSz="905255">
              <a:lnSpc>
                <a:spcPct val="170000"/>
              </a:lnSpc>
              <a:spcBef>
                <a:spcPts val="0"/>
              </a:spcBef>
              <a:buClr>
                <a:schemeClr val="accent3"/>
              </a:buClr>
              <a:buNone/>
              <a:defRPr sz="1800">
                <a:uFillTx/>
              </a:defRPr>
            </a:pPr>
            <a:r>
              <a:rPr lang="it-IT" sz="1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EVENTI CRITICI</a:t>
            </a:r>
            <a:endParaRPr sz="17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reccia tridirezionale 1"/>
          <p:cNvSpPr/>
          <p:nvPr/>
        </p:nvSpPr>
        <p:spPr>
          <a:xfrm rot="10800000">
            <a:off x="3502514" y="2744925"/>
            <a:ext cx="2088232" cy="936104"/>
          </a:xfrm>
          <a:prstGeom prst="leftRightUp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731696" y="2759455"/>
            <a:ext cx="26100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SENSO DI SICUREZZA</a:t>
            </a:r>
            <a:endParaRPr lang="it-IT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590746" y="2759455"/>
            <a:ext cx="2419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BISOGNO DI STIMA </a:t>
            </a:r>
          </a:p>
          <a:p>
            <a:pPr algn="ctr"/>
            <a:r>
              <a:rPr lang="it-IT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FIDUCIA</a:t>
            </a:r>
            <a:endParaRPr lang="it-IT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341706" y="4129865"/>
            <a:ext cx="2751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BISOGNO DI INTIMITA’</a:t>
            </a:r>
            <a:endParaRPr lang="it-IT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203848" y="3789040"/>
            <a:ext cx="302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BISOGNO DI CONTROLLO</a:t>
            </a:r>
            <a:endParaRPr lang="it-IT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13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8315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34"/>
          <p:cNvSpPr txBox="1">
            <a:spLocks/>
          </p:cNvSpPr>
          <p:nvPr/>
        </p:nvSpPr>
        <p:spPr>
          <a:xfrm>
            <a:off x="827584" y="980728"/>
            <a:ext cx="7772400" cy="540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05255">
              <a:spcBef>
                <a:spcPts val="600"/>
              </a:spcBef>
              <a:buClr>
                <a:schemeClr val="accent3"/>
              </a:buClr>
              <a:buFont typeface="Wingdings 2"/>
              <a:buNone/>
              <a:defRPr sz="1800">
                <a:uFillTx/>
              </a:defRPr>
            </a:pPr>
            <a:endParaRPr lang="it-IT" sz="2500" i="1" dirty="0" smtClean="0">
              <a:solidFill>
                <a:srgbClr val="FF0000"/>
              </a:solidFill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4" name="Shape 134"/>
          <p:cNvSpPr txBox="1">
            <a:spLocks/>
          </p:cNvSpPr>
          <p:nvPr/>
        </p:nvSpPr>
        <p:spPr>
          <a:xfrm>
            <a:off x="645604" y="937150"/>
            <a:ext cx="7772400" cy="540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05255">
              <a:spcBef>
                <a:spcPts val="600"/>
              </a:spcBef>
              <a:buClr>
                <a:schemeClr val="accent3"/>
              </a:buClr>
              <a:buFont typeface="Wingdings 2"/>
              <a:buNone/>
              <a:defRPr sz="1800">
                <a:uFillTx/>
              </a:defRPr>
            </a:pPr>
            <a:endParaRPr lang="it-IT" sz="2500" i="1" dirty="0" smtClean="0">
              <a:solidFill>
                <a:srgbClr val="FF0000"/>
              </a:solidFill>
              <a:uFill>
                <a:solidFill>
                  <a:srgbClr val="FF0000"/>
                </a:solidFill>
              </a:uFill>
            </a:endParaRPr>
          </a:p>
          <a:p>
            <a:pPr marL="0" indent="0" algn="ctr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None/>
              <a:defRPr sz="1800">
                <a:uFillTx/>
              </a:defRPr>
            </a:pP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SENSO DI SICUREZZA</a:t>
            </a:r>
          </a:p>
          <a:p>
            <a:pPr marL="0" indent="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None/>
              <a:defRPr sz="1800">
                <a:uFillTx/>
              </a:defRPr>
            </a:pP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it-IT" sz="20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contatto </a:t>
            </a: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it-IT" sz="20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il dolore e </a:t>
            </a: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la morte (in alcuni casi cruenta) </a:t>
            </a:r>
            <a:r>
              <a:rPr lang="it-IT" sz="20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produce paura, preoccupazione per la propria </a:t>
            </a: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sicurezza e </a:t>
            </a:r>
            <a:r>
              <a:rPr lang="it-IT" sz="20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quella dei propri cari e la costante sensazione di vulnerabilità e </a:t>
            </a: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ineluttabilità</a:t>
            </a:r>
            <a:r>
              <a:rPr lang="it-IT" sz="20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2000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None/>
              <a:defRPr sz="1800">
                <a:uFillTx/>
              </a:defRPr>
            </a:pPr>
            <a:endParaRPr lang="it-IT" sz="2000" dirty="0">
              <a:uFill>
                <a:solidFill>
                  <a:srgbClr val="000000"/>
                </a:solidFill>
              </a:uFill>
            </a:endParaRPr>
          </a:p>
          <a:p>
            <a:pPr marL="0" indent="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None/>
              <a:defRPr sz="1800">
                <a:uFillTx/>
              </a:defRPr>
            </a:pPr>
            <a:endParaRPr lang="it-IT" sz="2000" dirty="0">
              <a:uFill>
                <a:solidFill>
                  <a:srgbClr val="000000"/>
                </a:solidFill>
              </a:uFill>
            </a:endParaRPr>
          </a:p>
          <a:p>
            <a:pPr marL="342900" indent="-34290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800">
                <a:uFillTx/>
              </a:defRPr>
            </a:pPr>
            <a:endParaRPr lang="it-IT" sz="2000" dirty="0" smtClean="0">
              <a:uFill>
                <a:solidFill>
                  <a:srgbClr val="000000"/>
                </a:solidFill>
              </a:uFill>
            </a:endParaRPr>
          </a:p>
          <a:p>
            <a:pPr marL="342900" indent="-34290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800">
                <a:uFillTx/>
              </a:defRPr>
            </a:pPr>
            <a:endParaRPr lang="it-IT" sz="2000" dirty="0" smtClean="0">
              <a:solidFill>
                <a:srgbClr val="FFFF00"/>
              </a:solidFill>
              <a:uFill>
                <a:solidFill>
                  <a:srgbClr val="000000"/>
                </a:solidFill>
              </a:uFill>
            </a:endParaRPr>
          </a:p>
        </p:txBody>
      </p:sp>
      <p:sp>
        <p:nvSpPr>
          <p:cNvPr id="6" name="Fumetto 3 5"/>
          <p:cNvSpPr/>
          <p:nvPr/>
        </p:nvSpPr>
        <p:spPr>
          <a:xfrm>
            <a:off x="1403648" y="3637450"/>
            <a:ext cx="2132885" cy="1368152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</a:rPr>
              <a:t>«Può succedere di tutto da un momento all’altro»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7" name="Fumetto 3 6"/>
          <p:cNvSpPr/>
          <p:nvPr/>
        </p:nvSpPr>
        <p:spPr>
          <a:xfrm>
            <a:off x="3817876" y="4393534"/>
            <a:ext cx="1791816" cy="1224136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</a:rPr>
              <a:t>«Non siamo al sicuro»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9" name="Fumetto 3 8"/>
          <p:cNvSpPr/>
          <p:nvPr/>
        </p:nvSpPr>
        <p:spPr>
          <a:xfrm>
            <a:off x="5840442" y="3637450"/>
            <a:ext cx="2223864" cy="1224136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</a:rPr>
              <a:t>«Siamo tutti vulnerabili»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11" name="Shape 133"/>
          <p:cNvSpPr>
            <a:spLocks noGrp="1"/>
          </p:cNvSpPr>
          <p:nvPr>
            <p:ph type="title"/>
          </p:nvPr>
        </p:nvSpPr>
        <p:spPr>
          <a:xfrm>
            <a:off x="394575" y="590802"/>
            <a:ext cx="8420473" cy="692696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841247">
              <a:defRPr sz="1800">
                <a:solidFill>
                  <a:srgbClr val="000000"/>
                </a:solidFill>
                <a:effectLst/>
                <a:uFillTx/>
              </a:defRPr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Trauma</a:t>
            </a:r>
            <a:r>
              <a:rPr lang="it-IT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vicario</a:t>
            </a:r>
            <a:endParaRPr lang="it-IT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16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9454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33"/>
          <p:cNvSpPr>
            <a:spLocks noGrp="1"/>
          </p:cNvSpPr>
          <p:nvPr>
            <p:ph type="title"/>
          </p:nvPr>
        </p:nvSpPr>
        <p:spPr>
          <a:xfrm>
            <a:off x="321567" y="590802"/>
            <a:ext cx="8420473" cy="69269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41247">
              <a:defRPr sz="1800">
                <a:solidFill>
                  <a:srgbClr val="000000"/>
                </a:solidFill>
                <a:effectLst/>
                <a:uFillTx/>
              </a:defRPr>
            </a:pPr>
            <a: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Trauma vicario</a:t>
            </a:r>
            <a:b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9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hape 134"/>
          <p:cNvSpPr txBox="1">
            <a:spLocks/>
          </p:cNvSpPr>
          <p:nvPr/>
        </p:nvSpPr>
        <p:spPr>
          <a:xfrm>
            <a:off x="645604" y="937150"/>
            <a:ext cx="7772400" cy="540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05255">
              <a:spcBef>
                <a:spcPts val="600"/>
              </a:spcBef>
              <a:buClr>
                <a:schemeClr val="accent3"/>
              </a:buClr>
              <a:buFont typeface="Wingdings 2"/>
              <a:buNone/>
              <a:defRPr sz="1800">
                <a:uFillTx/>
              </a:defRPr>
            </a:pPr>
            <a:endParaRPr lang="it-IT" sz="2500" i="1" dirty="0" smtClean="0">
              <a:solidFill>
                <a:srgbClr val="FF0000"/>
              </a:solidFill>
              <a:uFill>
                <a:solidFill>
                  <a:srgbClr val="FF0000"/>
                </a:solidFill>
              </a:uFill>
            </a:endParaRPr>
          </a:p>
          <a:p>
            <a:pPr marL="0" indent="0" algn="ctr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None/>
              <a:defRPr sz="1800">
                <a:uFillTx/>
              </a:defRPr>
            </a:pPr>
            <a:r>
              <a:rPr lang="it-I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BISOGNO DI FIDUCIA</a:t>
            </a:r>
          </a:p>
          <a:p>
            <a:pPr marL="0" indent="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None/>
              <a:defRPr sz="1800">
                <a:uFillTx/>
              </a:defRPr>
            </a:pP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L’operatore </a:t>
            </a:r>
            <a:r>
              <a:rPr lang="it-IT" sz="20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spesso sperimenta la sensazione che il proprio lavoro sia inutile e che non può essere d’aiuto fino in </a:t>
            </a: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fondo, visto che non può salvare tutti</a:t>
            </a:r>
            <a:endParaRPr lang="it-IT" sz="20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None/>
              <a:defRPr sz="1800">
                <a:uFillTx/>
              </a:defRPr>
            </a:pPr>
            <a:endParaRPr lang="it-IT" sz="2000" dirty="0">
              <a:uFill>
                <a:solidFill>
                  <a:srgbClr val="000000"/>
                </a:solidFill>
              </a:uFill>
            </a:endParaRPr>
          </a:p>
          <a:p>
            <a:pPr marL="0" indent="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None/>
              <a:defRPr sz="1800">
                <a:uFillTx/>
              </a:defRPr>
            </a:pPr>
            <a:endParaRPr lang="it-IT" sz="2000" dirty="0">
              <a:uFill>
                <a:solidFill>
                  <a:srgbClr val="000000"/>
                </a:solidFill>
              </a:uFill>
            </a:endParaRPr>
          </a:p>
          <a:p>
            <a:pPr marL="342900" indent="-34290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800">
                <a:uFillTx/>
              </a:defRPr>
            </a:pPr>
            <a:endParaRPr lang="it-IT" sz="2000" dirty="0" smtClean="0">
              <a:uFill>
                <a:solidFill>
                  <a:srgbClr val="000000"/>
                </a:solidFill>
              </a:uFill>
            </a:endParaRPr>
          </a:p>
          <a:p>
            <a:pPr marL="342900" indent="-34290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defRPr sz="1800">
                <a:uFillTx/>
              </a:defRPr>
            </a:pPr>
            <a:endParaRPr lang="it-IT" sz="2000" dirty="0" smtClean="0">
              <a:solidFill>
                <a:srgbClr val="FFFF00"/>
              </a:solidFill>
              <a:uFill>
                <a:solidFill>
                  <a:srgbClr val="000000"/>
                </a:solidFill>
              </a:uFill>
            </a:endParaRPr>
          </a:p>
        </p:txBody>
      </p:sp>
      <p:sp>
        <p:nvSpPr>
          <p:cNvPr id="8" name="Fumetto 3 7"/>
          <p:cNvSpPr/>
          <p:nvPr/>
        </p:nvSpPr>
        <p:spPr>
          <a:xfrm>
            <a:off x="5724128" y="4557510"/>
            <a:ext cx="1791816" cy="1224136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«Il mio lavoro è vano»</a:t>
            </a:r>
            <a:endParaRPr lang="it-I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umetto 3 8"/>
          <p:cNvSpPr/>
          <p:nvPr/>
        </p:nvSpPr>
        <p:spPr>
          <a:xfrm>
            <a:off x="2699792" y="4545609"/>
            <a:ext cx="2223864" cy="1247938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</a:rPr>
              <a:t>«</a:t>
            </a:r>
            <a:r>
              <a:rPr lang="it-IT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sono in grado di salvare tutti»</a:t>
            </a:r>
            <a:endParaRPr lang="it-I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umetto 3 9"/>
          <p:cNvSpPr/>
          <p:nvPr/>
        </p:nvSpPr>
        <p:spPr>
          <a:xfrm>
            <a:off x="5883411" y="3122256"/>
            <a:ext cx="1840396" cy="1108550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«Sono senza forze»</a:t>
            </a:r>
            <a:endParaRPr lang="it-I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umetto 3 10"/>
          <p:cNvSpPr/>
          <p:nvPr/>
        </p:nvSpPr>
        <p:spPr>
          <a:xfrm>
            <a:off x="3131840" y="3079794"/>
            <a:ext cx="2223864" cy="1224136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«Non ho fiducia che le cose andranno bene»</a:t>
            </a:r>
            <a:endParaRPr lang="it-I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umetto 3 13"/>
          <p:cNvSpPr/>
          <p:nvPr/>
        </p:nvSpPr>
        <p:spPr>
          <a:xfrm>
            <a:off x="630796" y="3501008"/>
            <a:ext cx="1897868" cy="1017830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«Mi sento demotivato»</a:t>
            </a:r>
            <a:endParaRPr lang="it-I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13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3906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33"/>
          <p:cNvSpPr txBox="1">
            <a:spLocks/>
          </p:cNvSpPr>
          <p:nvPr/>
        </p:nvSpPr>
        <p:spPr>
          <a:xfrm>
            <a:off x="321567" y="440838"/>
            <a:ext cx="8420473" cy="692696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5000" b="0" kern="1200" cap="none" baseline="0">
                <a:ln w="6350">
                  <a:noFill/>
                </a:ln>
                <a:solidFill>
                  <a:srgbClr val="04617B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Fill>
                  <a:solidFill>
                    <a:srgbClr val="04617B"/>
                  </a:solidFill>
                </a:uFill>
                <a:latin typeface="+mj-lt"/>
                <a:ea typeface="+mj-ea"/>
                <a:cs typeface="+mj-cs"/>
              </a:defRPr>
            </a:lvl1pPr>
          </a:lstStyle>
          <a:p>
            <a:pPr defTabSz="841247">
              <a:defRPr sz="1800">
                <a:solidFill>
                  <a:srgbClr val="000000"/>
                </a:solidFill>
                <a:effectLst/>
                <a:uFillTx/>
              </a:defRPr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</a:rPr>
              <a:t>Trauma vicario</a:t>
            </a:r>
            <a:endParaRPr lang="it-IT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683568" y="980728"/>
            <a:ext cx="7704856" cy="205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05255">
              <a:lnSpc>
                <a:spcPct val="170000"/>
              </a:lnSpc>
              <a:spcBef>
                <a:spcPts val="600"/>
              </a:spcBef>
              <a:buClr>
                <a:schemeClr val="tx1"/>
              </a:buClr>
              <a:defRPr sz="1800">
                <a:uFillTx/>
              </a:defRPr>
            </a:pPr>
            <a:r>
              <a:rPr lang="it-I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BISOGNO DI </a:t>
            </a:r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CONTROLLO</a:t>
            </a:r>
            <a:endParaRPr lang="it-IT" b="1" dirty="0" smtClean="0"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05255">
              <a:lnSpc>
                <a:spcPct val="170000"/>
              </a:lnSpc>
              <a:spcBef>
                <a:spcPts val="600"/>
              </a:spcBef>
              <a:buClr>
                <a:schemeClr val="tx1"/>
              </a:buClr>
              <a:defRPr sz="1800">
                <a:uFillTx/>
              </a:defRPr>
            </a:pPr>
            <a:r>
              <a:rPr lang="it-IT" dirty="0" smtClean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Viene </a:t>
            </a:r>
            <a:r>
              <a:rPr lang="it-IT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messo a dura prova dall’esperienza del dolore dell’altro e spesso l’operatore può avere difficoltà nel tollerare le emozioni </a:t>
            </a:r>
            <a:r>
              <a:rPr lang="it-IT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dei familiari delle vittime, oppure </a:t>
            </a:r>
            <a:r>
              <a:rPr lang="it-IT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sperimenta pensieri intrusivi dell’esperienza traumatica</a:t>
            </a:r>
            <a:r>
              <a:rPr lang="it-IT" dirty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Fumetto 3 4"/>
          <p:cNvSpPr/>
          <p:nvPr/>
        </p:nvSpPr>
        <p:spPr>
          <a:xfrm>
            <a:off x="591360" y="3429000"/>
            <a:ext cx="1897868" cy="1017830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«Non posso sopportarlo»</a:t>
            </a:r>
            <a:endParaRPr lang="it-I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umetto 3 5"/>
          <p:cNvSpPr/>
          <p:nvPr/>
        </p:nvSpPr>
        <p:spPr>
          <a:xfrm>
            <a:off x="4596362" y="3212976"/>
            <a:ext cx="1897868" cy="1017830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«Avrei dovuto fare qualcosa di diverso»</a:t>
            </a:r>
            <a:endParaRPr lang="it-I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umetto 3 6"/>
          <p:cNvSpPr/>
          <p:nvPr/>
        </p:nvSpPr>
        <p:spPr>
          <a:xfrm>
            <a:off x="6409789" y="3033598"/>
            <a:ext cx="1897868" cy="1017830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«Sono debole»</a:t>
            </a:r>
            <a:endParaRPr lang="it-I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umetto 3 7"/>
          <p:cNvSpPr/>
          <p:nvPr/>
        </p:nvSpPr>
        <p:spPr>
          <a:xfrm>
            <a:off x="2398029" y="3033598"/>
            <a:ext cx="2113892" cy="1109709"/>
          </a:xfrm>
          <a:prstGeom prst="wedgeEllipseCallou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chemeClr val="bg1"/>
                </a:solidFill>
              </a:rPr>
              <a:t>«</a:t>
            </a:r>
            <a:r>
              <a:rPr lang="it-IT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posso fidarmi del mio giudizio»</a:t>
            </a:r>
            <a:endParaRPr lang="it-IT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79375" y="4516131"/>
            <a:ext cx="7704856" cy="1516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05255">
              <a:lnSpc>
                <a:spcPct val="170000"/>
              </a:lnSpc>
              <a:spcBef>
                <a:spcPts val="600"/>
              </a:spcBef>
              <a:buClr>
                <a:schemeClr val="tx1"/>
              </a:buClr>
              <a:defRPr sz="1800">
                <a:uFillTx/>
              </a:defRPr>
            </a:pPr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BISOGNO DI INTIMITA’</a:t>
            </a:r>
            <a:endParaRPr lang="it-IT" dirty="0" smtClean="0"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905255">
              <a:lnSpc>
                <a:spcPct val="170000"/>
              </a:lnSpc>
              <a:spcBef>
                <a:spcPts val="600"/>
              </a:spcBef>
              <a:buClr>
                <a:schemeClr val="tx1"/>
              </a:buClr>
              <a:defRPr sz="1800">
                <a:uFillTx/>
              </a:defRPr>
            </a:pPr>
            <a:r>
              <a:rPr lang="it-IT" dirty="0" smtClean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Sensazioni di vuoto, difficoltà a stabilire rapporti con gli altri, nel tentativo di difendersi dal dolore…</a:t>
            </a:r>
            <a:endParaRPr lang="it-IT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14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1821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50836" y="448492"/>
            <a:ext cx="8928992" cy="1255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30096" tIns="271377" rIns="330096" bIns="11902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Quindi….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2800" b="1" dirty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3</a:t>
            </a:r>
            <a:r>
              <a:rPr kumimoji="0" lang="it-IT" altLang="it-IT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 temi coinvolti nella traumatizzazione vicaria</a:t>
            </a:r>
            <a:endParaRPr kumimoji="0" lang="it-IT" altLang="it-IT" sz="1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52400" y="1524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it-IT" altLang="it-IT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it-IT" alt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051090" y="2276872"/>
            <a:ext cx="2736304" cy="150558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RESPONSABILITA’ di quanto accaduto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3018906" y="4293096"/>
            <a:ext cx="2736304" cy="1505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CONTROLLO e AUTOEFFICACIA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615332" y="2280284"/>
            <a:ext cx="2736304" cy="1505584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VULNERABILITA’ e mancanza di SICUREZZA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16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1443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755576" y="24299"/>
            <a:ext cx="7344816" cy="3025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30096" tIns="271377" rIns="330096" bIns="119025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2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PSICOLOGO</a:t>
            </a:r>
            <a:r>
              <a:rPr lang="it-IT" altLang="it-IT" sz="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 </a:t>
            </a:r>
            <a:r>
              <a:rPr kumimoji="0" lang="it-IT" altLang="it-IT" sz="22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DELL’EMERGENZA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Fornisce supporto psicologico a </a:t>
            </a:r>
            <a:r>
              <a:rPr kumimoji="0" lang="it-IT" altLang="it-IT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tutta la popolazione</a:t>
            </a:r>
            <a:r>
              <a:rPr kumimoji="0" lang="it-IT" altLang="it-IT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 </a:t>
            </a:r>
            <a:r>
              <a:rPr kumimoji="0" lang="it-IT" altLang="it-IT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direttamente</a:t>
            </a:r>
            <a:r>
              <a:rPr kumimoji="0" lang="it-IT" altLang="it-IT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 o</a:t>
            </a:r>
            <a:r>
              <a:rPr lang="it-IT" alt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 </a:t>
            </a:r>
            <a:r>
              <a:rPr kumimoji="0" lang="it-IT" altLang="it-IT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indirettamente</a:t>
            </a:r>
            <a:r>
              <a:rPr kumimoji="0" lang="it-IT" altLang="it-IT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 colpita da un evento traumatico</a:t>
            </a:r>
            <a:r>
              <a:rPr lang="it-IT" alt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 </a:t>
            </a:r>
            <a:r>
              <a:rPr kumimoji="0" lang="it-IT" altLang="it-IT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</a:rPr>
              <a:t>(terremoto, omicidi, incidente stradale, incidenti ferroviari, sparatorie, catastrofi naturali, guerre, attentati, ecc.).</a:t>
            </a:r>
            <a:endParaRPr kumimoji="0" lang="it-IT" altLang="it-IT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302" y="2758399"/>
            <a:ext cx="4969005" cy="3306647"/>
          </a:xfrm>
          <a:prstGeom prst="rect">
            <a:avLst/>
          </a:prstGeom>
        </p:spPr>
      </p:pic>
      <p:sp>
        <p:nvSpPr>
          <p:cNvPr id="5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6" name="image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6502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/>
        </p:nvSpPr>
        <p:spPr>
          <a:xfrm>
            <a:off x="1359279" y="1230426"/>
            <a:ext cx="6491066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200">
                <a:effectLst>
                  <a:outerShdw blurRad="38100" dist="38100" dir="2700000" rotWithShape="0">
                    <a:srgbClr val="FFFFFF"/>
                  </a:outerShdw>
                </a:effectLst>
              </a:defRPr>
            </a:lvl1pPr>
          </a:lstStyle>
          <a:p>
            <a:pPr hangingPunct="1">
              <a:defRPr sz="1800">
                <a:effectLst/>
              </a:defRPr>
            </a:pPr>
            <a:r>
              <a:rPr sz="2800" b="1" kern="1200" dirty="0" smtClean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Val</a:t>
            </a:r>
            <a:r>
              <a:rPr lang="it-IT" sz="2800" b="1" kern="1200" dirty="0" smtClean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ore</a:t>
            </a:r>
            <a:r>
              <a:rPr sz="2800" b="1" kern="1200" dirty="0" smtClean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sz="2800" b="1" kern="1200" dirty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Personale</a:t>
            </a:r>
          </a:p>
        </p:txBody>
      </p:sp>
      <p:sp>
        <p:nvSpPr>
          <p:cNvPr id="204" name="Shape 204"/>
          <p:cNvSpPr/>
          <p:nvPr/>
        </p:nvSpPr>
        <p:spPr>
          <a:xfrm>
            <a:off x="451973" y="1772816"/>
            <a:ext cx="7976185" cy="3431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331788" indent="-663576" algn="just" hangingPunct="1">
              <a:spcBef>
                <a:spcPts val="600"/>
              </a:spcBef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endParaRPr sz="2000" kern="1200" dirty="0">
              <a:solidFill>
                <a:srgbClr val="FFFFFF"/>
              </a:solidFill>
              <a:effectLst>
                <a:outerShdw blurRad="38100" dist="38100" dir="2700000" rotWithShape="0">
                  <a:srgbClr val="808080"/>
                </a:outerShdw>
              </a:effectLst>
              <a:latin typeface="Book Antiqua"/>
              <a:ea typeface="+mn-ea"/>
              <a:cs typeface="+mn-cs"/>
            </a:endParaRPr>
          </a:p>
          <a:p>
            <a:pPr marL="331788" indent="-663576" algn="ctr" hangingPunct="1"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sz="2400" b="1" i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«Non siamo colpiti dagli eventi, </a:t>
            </a:r>
            <a:endParaRPr lang="it-IT" sz="2400" b="1" i="1" kern="1200" dirty="0" smtClean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31788" indent="-663576" algn="ctr" hangingPunct="1"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sz="2400" b="1" i="1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 </a:t>
            </a:r>
            <a:r>
              <a:rPr sz="2400" b="1" i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dal modo in cui </a:t>
            </a:r>
            <a:r>
              <a:rPr sz="2400" b="1" i="1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</a:t>
            </a:r>
            <a:endParaRPr lang="it-IT" sz="2400" b="1" i="1" kern="1200" dirty="0" smtClean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31788" indent="-663576" algn="ctr" hangingPunct="1"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sz="2400" b="1" i="1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interpretiamo…»</a:t>
            </a:r>
            <a:r>
              <a:rPr lang="it-IT" sz="2400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sz="16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Epittedo</a:t>
            </a:r>
            <a:r>
              <a:rPr sz="160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  <a:endParaRPr lang="it-IT" sz="1600" kern="1200" dirty="0" smtClean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31788" indent="-663576" algn="ctr" hangingPunct="1"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endParaRPr lang="it-IT" sz="1600" kern="1200" dirty="0">
              <a:solidFill>
                <a:prstClr val="white"/>
              </a:solidFill>
              <a:effectLst>
                <a:outerShdw blurRad="38100" dist="38100" dir="2700000" rotWithShape="0">
                  <a:srgbClr val="808080"/>
                </a:outerShdw>
              </a:effectLst>
              <a:latin typeface="Book Antiqua"/>
              <a:ea typeface="+mn-ea"/>
              <a:cs typeface="+mn-cs"/>
            </a:endParaRPr>
          </a:p>
          <a:p>
            <a:pPr marL="331788" indent="-663576" algn="ctr" hangingPunct="1"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endParaRPr lang="it-IT" sz="1600" kern="1200" dirty="0" smtClean="0">
              <a:solidFill>
                <a:prstClr val="white"/>
              </a:solidFill>
              <a:effectLst>
                <a:outerShdw blurRad="38100" dist="38100" dir="2700000" rotWithShape="0">
                  <a:srgbClr val="808080"/>
                </a:outerShdw>
              </a:effectLst>
              <a:latin typeface="Book Antiqua"/>
              <a:ea typeface="+mn-ea"/>
              <a:cs typeface="+mn-cs"/>
            </a:endParaRPr>
          </a:p>
          <a:p>
            <a:pPr marL="331788" indent="-663576" algn="ctr" hangingPunct="1"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endParaRPr lang="it-IT" sz="1600" kern="1200" dirty="0" smtClean="0">
              <a:solidFill>
                <a:prstClr val="white"/>
              </a:solidFill>
              <a:effectLst>
                <a:outerShdw blurRad="38100" dist="38100" dir="2700000" rotWithShape="0">
                  <a:srgbClr val="808080"/>
                </a:outerShdw>
              </a:effectLst>
              <a:latin typeface="Book Antiqua"/>
              <a:ea typeface="+mn-ea"/>
              <a:cs typeface="+mn-cs"/>
            </a:endParaRPr>
          </a:p>
          <a:p>
            <a:pPr marL="331788" indent="-663576" algn="ctr" hangingPunct="1"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endParaRPr lang="it-IT" sz="1600" kern="1200" dirty="0">
              <a:solidFill>
                <a:prstClr val="white"/>
              </a:solidFill>
              <a:effectLst>
                <a:outerShdw blurRad="38100" dist="38100" dir="2700000" rotWithShape="0">
                  <a:srgbClr val="808080"/>
                </a:outerShdw>
              </a:effectLst>
              <a:latin typeface="Book Antiqua"/>
              <a:ea typeface="+mn-ea"/>
              <a:cs typeface="+mn-cs"/>
            </a:endParaRPr>
          </a:p>
          <a:p>
            <a:pPr marL="331788" indent="-663576" algn="ctr" hangingPunct="1"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endParaRPr lang="it-IT" sz="1600" kern="1200" dirty="0" smtClean="0">
              <a:solidFill>
                <a:prstClr val="white"/>
              </a:solidFill>
              <a:effectLst>
                <a:outerShdw blurRad="38100" dist="38100" dir="2700000" rotWithShape="0">
                  <a:srgbClr val="808080"/>
                </a:outerShdw>
              </a:effectLst>
              <a:latin typeface="Book Antiqua"/>
              <a:ea typeface="+mn-ea"/>
              <a:cs typeface="+mn-cs"/>
            </a:endParaRPr>
          </a:p>
          <a:p>
            <a:pPr marL="331788" indent="-663576" algn="ctr" hangingPunct="1"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lang="it-IT" sz="2000" b="1" kern="1200" dirty="0" smtClean="0">
                <a:solidFill>
                  <a:srgbClr val="FF0000"/>
                </a:solidFill>
                <a:effectLst>
                  <a:outerShdw blurRad="38100" dist="38100" dir="2700000" rotWithShape="0">
                    <a:srgbClr val="808080"/>
                  </a:outerShdw>
                </a:effectLst>
                <a:latin typeface="Book Antiqua"/>
                <a:ea typeface="+mn-ea"/>
                <a:cs typeface="+mn-cs"/>
              </a:rPr>
              <a:t>SCHEMA COGNITIVO E IMMAGINE DI SE’</a:t>
            </a:r>
            <a:endParaRPr sz="2000" b="1" kern="1200" dirty="0">
              <a:solidFill>
                <a:srgbClr val="FF0000"/>
              </a:solidFill>
              <a:effectLst>
                <a:outerShdw blurRad="38100" dist="38100" dir="2700000" rotWithShape="0">
                  <a:srgbClr val="808080"/>
                </a:outerShdw>
              </a:effectLst>
              <a:latin typeface="Book Antiqua"/>
              <a:ea typeface="+mn-ea"/>
              <a:cs typeface="+mn-cs"/>
            </a:endParaRPr>
          </a:p>
          <a:p>
            <a:pPr marL="331788" indent="-663576" algn="ctr" hangingPunct="1">
              <a:spcBef>
                <a:spcPts val="600"/>
              </a:spcBef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endParaRPr sz="2000" kern="1200" dirty="0">
              <a:solidFill>
                <a:srgbClr val="FFFFFF"/>
              </a:solidFill>
              <a:effectLst>
                <a:outerShdw blurRad="38100" dist="38100" dir="2700000" rotWithShape="0">
                  <a:srgbClr val="808080"/>
                </a:outerShdw>
              </a:effectLst>
              <a:latin typeface="Book Antiqua"/>
              <a:ea typeface="+mn-ea"/>
              <a:cs typeface="+mn-cs"/>
            </a:endParaRPr>
          </a:p>
        </p:txBody>
      </p:sp>
      <p:sp>
        <p:nvSpPr>
          <p:cNvPr id="2" name="Freccia in giù 1"/>
          <p:cNvSpPr/>
          <p:nvPr/>
        </p:nvSpPr>
        <p:spPr>
          <a:xfrm>
            <a:off x="3956834" y="3488670"/>
            <a:ext cx="576064" cy="59827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hangingPunct="1"/>
            <a:endParaRPr lang="it-IT" kern="1200">
              <a:solidFill>
                <a:prstClr val="white"/>
              </a:solidFill>
            </a:endParaRPr>
          </a:p>
        </p:txBody>
      </p:sp>
      <p:sp>
        <p:nvSpPr>
          <p:cNvPr id="8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9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7269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775996" y="116632"/>
            <a:ext cx="7272808" cy="1102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30096" tIns="271377" rIns="330096" bIns="11902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La</a:t>
            </a:r>
            <a:r>
              <a:rPr kumimoji="0" lang="it-IT" altLang="it-IT" sz="28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 ricerca…..</a:t>
            </a:r>
            <a:endParaRPr kumimoji="0" lang="it-IT" altLang="it-IT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51520" y="834047"/>
            <a:ext cx="8499095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Hutchinson</a:t>
            </a:r>
            <a:r>
              <a:rPr lang="it-IT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gruppo di ricerca</a:t>
            </a:r>
          </a:p>
          <a:p>
            <a:pPr algn="ctr">
              <a:lnSpc>
                <a:spcPct val="150000"/>
              </a:lnSpc>
            </a:pPr>
            <a:r>
              <a:rPr lang="it-IT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 EMPIRICHE DEL PROCESSO DI MIRRORING</a:t>
            </a:r>
            <a:endParaRPr lang="it-IT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</a:rPr>
              <a:t>Tramite la registrazione dell’attività neuronale nella corteccia cingolata di pazienti coscienti, notarono delle variazioni delle frequenze di scarica in alcuni neuroni non solo a seguito di stimoli dolorosi applicati alla mano del soggetto, ma anche quando questo osservava un complice dello sperimentatore ricevere la stessa stimolazione.</a:t>
            </a:r>
          </a:p>
          <a:p>
            <a:pPr algn="ctr">
              <a:lnSpc>
                <a:spcPct val="150000"/>
              </a:lnSpc>
            </a:pPr>
            <a:r>
              <a:rPr lang="it-IT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Botvinick</a:t>
            </a:r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</a:t>
            </a:r>
            <a:r>
              <a:rPr lang="it-IT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</a:t>
            </a:r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</a:rPr>
              <a:t>La vista di espressioni facciali di dolore era associata con l’attivazione della corteccia cingolata anteriore e dell’insula, anche quando non vi era nessuna relazione affettiva  tra osservatore e osservato.</a:t>
            </a:r>
            <a:endParaRPr lang="it-IT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AZIONE DEI NEURONI MIRROR</a:t>
            </a:r>
            <a:endParaRPr lang="it-IT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8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5542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/>
          <p:cNvSpPr>
            <a:spLocks noGrp="1"/>
          </p:cNvSpPr>
          <p:nvPr>
            <p:ph type="title"/>
          </p:nvPr>
        </p:nvSpPr>
        <p:spPr>
          <a:xfrm>
            <a:off x="423004" y="40943"/>
            <a:ext cx="8229600" cy="1143000"/>
          </a:xfrm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Meccanismi </a:t>
            </a:r>
            <a:r>
              <a:rPr lang="it-IT" sz="2400" dirty="0" err="1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bio</a:t>
            </a:r>
            <a:r>
              <a:rPr lang="it-IT" sz="240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sz="2400" dirty="0" err="1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psico</a:t>
            </a:r>
            <a:r>
              <a:rPr lang="it-IT" sz="240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-sociali del trauma vicario:</a:t>
            </a:r>
            <a:br>
              <a:rPr lang="it-IT" sz="240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40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it-IT" sz="2400" dirty="0" err="1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mirroring</a:t>
            </a:r>
            <a:r>
              <a:rPr lang="it-IT" sz="2400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del dolore degli altri</a:t>
            </a:r>
            <a:endParaRPr lang="it-IT" sz="2400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897040" y="1103956"/>
            <a:ext cx="7281529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RELAZIONE EMPATIA-DOLORE-TRAUMA VICARIO</a:t>
            </a:r>
          </a:p>
          <a:p>
            <a:pPr algn="just">
              <a:lnSpc>
                <a:spcPct val="150000"/>
              </a:lnSpc>
            </a:pPr>
            <a:r>
              <a:rPr lang="it-IT" dirty="0">
                <a:solidFill>
                  <a:schemeClr val="bg1"/>
                </a:solidFill>
              </a:rPr>
              <a:t>Il meccanismo neurofisiologico della comprensione empatica si basa sul rispecchiamento (</a:t>
            </a:r>
            <a:r>
              <a:rPr lang="it-IT" dirty="0" err="1">
                <a:solidFill>
                  <a:schemeClr val="bg1"/>
                </a:solidFill>
              </a:rPr>
              <a:t>mirroring</a:t>
            </a:r>
            <a:r>
              <a:rPr lang="it-IT" dirty="0">
                <a:solidFill>
                  <a:schemeClr val="bg1"/>
                </a:solidFill>
              </a:rPr>
              <a:t>) dell’altrui condizione dolorosa, ottenuta tramite una simulazione interna che comporta l’attivarsi delle aree del </a:t>
            </a:r>
            <a:r>
              <a:rPr lang="it-IT" dirty="0" smtClean="0">
                <a:solidFill>
                  <a:schemeClr val="bg1"/>
                </a:solidFill>
              </a:rPr>
              <a:t>dolore.</a:t>
            </a:r>
          </a:p>
          <a:p>
            <a:pPr algn="ctr">
              <a:lnSpc>
                <a:spcPct val="150000"/>
              </a:lnSpc>
            </a:pPr>
            <a:r>
              <a:rPr lang="it-IT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DIMENSIONI FENOMENICHE</a:t>
            </a:r>
            <a:endParaRPr lang="it-IT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05357" y="3645024"/>
            <a:ext cx="4032448" cy="3046988"/>
          </a:xfrm>
          <a:prstGeom prst="rect">
            <a:avLst/>
          </a:prstGeom>
          <a:solidFill>
            <a:srgbClr val="33CCCC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DIMENSIONE SENSORIALE</a:t>
            </a:r>
          </a:p>
          <a:p>
            <a:pPr>
              <a:lnSpc>
                <a:spcPct val="150000"/>
              </a:lnSpc>
            </a:pPr>
            <a:r>
              <a:rPr lang="it-IT" sz="1600" dirty="0" smtClean="0">
                <a:solidFill>
                  <a:schemeClr val="bg1"/>
                </a:solidFill>
              </a:rPr>
              <a:t>Aspetti spazio temporali relativi all’intensità del dolore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600" dirty="0" smtClean="0">
                <a:solidFill>
                  <a:schemeClr val="bg1"/>
                </a:solidFill>
              </a:rPr>
              <a:t>Corteccia </a:t>
            </a:r>
            <a:r>
              <a:rPr lang="it-IT" sz="1600" dirty="0" err="1" smtClean="0">
                <a:solidFill>
                  <a:schemeClr val="bg1"/>
                </a:solidFill>
              </a:rPr>
              <a:t>somato</a:t>
            </a:r>
            <a:r>
              <a:rPr lang="it-IT" sz="1600" dirty="0" smtClean="0">
                <a:solidFill>
                  <a:schemeClr val="bg1"/>
                </a:solidFill>
              </a:rPr>
              <a:t>-sensoriale primaria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600" dirty="0" smtClean="0">
                <a:solidFill>
                  <a:schemeClr val="bg1"/>
                </a:solidFill>
              </a:rPr>
              <a:t>Corteccia </a:t>
            </a:r>
            <a:r>
              <a:rPr lang="it-IT" sz="1600" dirty="0" err="1" smtClean="0">
                <a:solidFill>
                  <a:schemeClr val="bg1"/>
                </a:solidFill>
              </a:rPr>
              <a:t>somato</a:t>
            </a:r>
            <a:r>
              <a:rPr lang="it-IT" sz="1600" dirty="0" smtClean="0">
                <a:solidFill>
                  <a:schemeClr val="bg1"/>
                </a:solidFill>
              </a:rPr>
              <a:t> sensoriale secondaria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600" dirty="0" smtClean="0">
                <a:solidFill>
                  <a:schemeClr val="bg1"/>
                </a:solidFill>
              </a:rPr>
              <a:t>Cervelletto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600" dirty="0" smtClean="0">
                <a:solidFill>
                  <a:schemeClr val="bg1"/>
                </a:solidFill>
              </a:rPr>
              <a:t>Cortecce motorie e </a:t>
            </a:r>
            <a:r>
              <a:rPr lang="it-IT" sz="1600" dirty="0" err="1" smtClean="0">
                <a:solidFill>
                  <a:schemeClr val="bg1"/>
                </a:solidFill>
              </a:rPr>
              <a:t>premotorie</a:t>
            </a:r>
            <a:r>
              <a:rPr lang="it-IT" sz="1600" dirty="0" smtClean="0">
                <a:solidFill>
                  <a:schemeClr val="bg1"/>
                </a:solidFill>
              </a:rPr>
              <a:t>.</a:t>
            </a:r>
            <a:endParaRPr lang="it-IT" sz="1600" dirty="0"/>
          </a:p>
        </p:txBody>
      </p:sp>
      <p:sp>
        <p:nvSpPr>
          <p:cNvPr id="7" name="Rettangolo 6"/>
          <p:cNvSpPr/>
          <p:nvPr/>
        </p:nvSpPr>
        <p:spPr>
          <a:xfrm>
            <a:off x="4931505" y="3829690"/>
            <a:ext cx="3816424" cy="2308324"/>
          </a:xfrm>
          <a:prstGeom prst="rect">
            <a:avLst/>
          </a:prstGeom>
          <a:solidFill>
            <a:srgbClr val="33CCCC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DIMENSIONE AFFETTIVA</a:t>
            </a:r>
          </a:p>
          <a:p>
            <a:pPr algn="just">
              <a:lnSpc>
                <a:spcPct val="150000"/>
              </a:lnSpc>
            </a:pPr>
            <a:r>
              <a:rPr lang="it-IT" sz="1600" dirty="0" smtClean="0">
                <a:solidFill>
                  <a:schemeClr val="bg1"/>
                </a:solidFill>
              </a:rPr>
              <a:t>Spiacevolezza di uno stimolo nocivo e alle reazioni comportamentali e psicofisiologiche che esso evoca.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600" dirty="0" smtClean="0">
                <a:solidFill>
                  <a:schemeClr val="bg1"/>
                </a:solidFill>
              </a:rPr>
              <a:t>Corteccia cingolata anteriore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600" dirty="0" smtClean="0">
                <a:solidFill>
                  <a:schemeClr val="bg1"/>
                </a:solidFill>
              </a:rPr>
              <a:t>Corteccia insulare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86641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187624" y="578108"/>
            <a:ext cx="6912768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Cogliere i segnali di disagio ed </a:t>
            </a: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ansia</a:t>
            </a:r>
          </a:p>
          <a:p>
            <a:pPr algn="ctr"/>
            <a:endParaRPr lang="it-IT" sz="2400" dirty="0" smtClean="0">
              <a:solidFill>
                <a:srgbClr val="FFFF66"/>
              </a:solidFill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REAZIONI DA STRESS</a:t>
            </a:r>
            <a:endParaRPr lang="it-IT" sz="2000" dirty="0" smtClean="0">
              <a:solidFill>
                <a:schemeClr val="tx1"/>
              </a:solidFill>
            </a:endParaRPr>
          </a:p>
          <a:p>
            <a:pPr marL="285750" lvl="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Disturbi </a:t>
            </a:r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</a:t>
            </a:r>
            <a:r>
              <a:rPr lang="it-IT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sonno</a:t>
            </a:r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possono interferire con la prestazione </a:t>
            </a:r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professionale </a:t>
            </a:r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(autostima)</a:t>
            </a:r>
          </a:p>
          <a:p>
            <a:pPr marL="285750" lvl="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Difficoltà di </a:t>
            </a:r>
            <a:r>
              <a:rPr lang="it-IT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concentrazione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Difficoltà di </a:t>
            </a:r>
            <a:r>
              <a:rPr lang="it-IT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memoria</a:t>
            </a:r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(fissazione nuovi concetti, rievocazione abilità)</a:t>
            </a:r>
          </a:p>
          <a:p>
            <a:pPr marL="285750" lvl="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Affaticamento</a:t>
            </a:r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mancanza di </a:t>
            </a:r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energia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Irritabilità</a:t>
            </a:r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/irrequietezza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Isolamento</a:t>
            </a:r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/chiusura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 di testa, mal di stomaco, perdita </a:t>
            </a:r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dell’appetito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it-IT" dirty="0"/>
              <a:t/>
            </a:r>
            <a:br>
              <a:rPr lang="it-IT" dirty="0"/>
            </a:br>
            <a:r>
              <a:rPr lang="it-IT" dirty="0"/>
              <a:t> </a:t>
            </a:r>
          </a:p>
        </p:txBody>
      </p:sp>
      <p:sp>
        <p:nvSpPr>
          <p:cNvPr id="6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7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6212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03563" y="256490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INCUBI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FLASHBACK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PENSIERI </a:t>
            </a:r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INTRUSIVI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IMMAGINI </a:t>
            </a:r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SENSORIALI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EVITAMENTO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ALTI LIVELLI DI AROUSAL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dirty="0"/>
              <a:t> </a:t>
            </a:r>
          </a:p>
          <a:p>
            <a:r>
              <a:rPr lang="it-IT" dirty="0"/>
              <a:t> 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373937" y="4477266"/>
            <a:ext cx="839612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RISULTATO DELL’ATTIVAZIONE CONTINUA DELL’INFORMAZIONE IMMAGAZZINATA IN MODO DISFUNZIONALE,</a:t>
            </a:r>
          </a:p>
          <a:p>
            <a:pPr marL="0" marR="0" lvl="0" indent="63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ATTRAVERSO GLI STIMOLI INTERNI O ESTERNI</a:t>
            </a:r>
            <a:endParaRPr kumimoji="0" lang="it-IT" altLang="it-IT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635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304800" y="762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11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44" y="5110"/>
            <a:ext cx="6840437" cy="228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6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/>
          <p:nvPr/>
        </p:nvSpPr>
        <p:spPr>
          <a:xfrm>
            <a:off x="570416" y="1562100"/>
            <a:ext cx="8175183" cy="5155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Courier New"/>
              <a:buChar char="o"/>
            </a:pPr>
            <a:r>
              <a:rPr sz="1600" dirty="0">
                <a:solidFill>
                  <a:schemeClr val="bg1"/>
                </a:solidFill>
              </a:rPr>
              <a:t>Stile di attaccamento </a:t>
            </a:r>
            <a:r>
              <a:rPr sz="1600" dirty="0" smtClean="0">
                <a:solidFill>
                  <a:schemeClr val="bg1"/>
                </a:solidFill>
              </a:rPr>
              <a:t>INSICURO</a:t>
            </a:r>
            <a:r>
              <a:rPr lang="it-IT" sz="1600" dirty="0" smtClean="0">
                <a:solidFill>
                  <a:schemeClr val="bg1"/>
                </a:solidFill>
              </a:rPr>
              <a:t>, che incide sulle credenze personali;</a:t>
            </a:r>
            <a:endParaRPr sz="1600" dirty="0">
              <a:solidFill>
                <a:schemeClr val="bg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Courier New"/>
              <a:buChar char="o"/>
            </a:pPr>
            <a:r>
              <a:rPr sz="1600" dirty="0">
                <a:solidFill>
                  <a:schemeClr val="bg1"/>
                </a:solidFill>
              </a:rPr>
              <a:t>Pregresse esperienze traumatiche o aver assistito a eventi drammatici durante l'infanzia.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Courier New"/>
              <a:buChar char="o"/>
            </a:pPr>
            <a:r>
              <a:rPr sz="1600" dirty="0">
                <a:solidFill>
                  <a:schemeClr val="bg1"/>
                </a:solidFill>
              </a:rPr>
              <a:t>Soffrire di malattie croniche (cardiache, respiratorie, digestive e metaboliche).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Courier New"/>
              <a:buChar char="o"/>
            </a:pPr>
            <a:r>
              <a:rPr sz="1600" dirty="0">
                <a:solidFill>
                  <a:schemeClr val="bg1"/>
                </a:solidFill>
              </a:rPr>
              <a:t>Essere stati esposti a una fonte di stress acuto intenso o a stress più modesti, ma ripetuti nel tempo.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Courier New"/>
              <a:buChar char="o"/>
            </a:pPr>
            <a:r>
              <a:rPr sz="1600" dirty="0">
                <a:solidFill>
                  <a:schemeClr val="bg1"/>
                </a:solidFill>
              </a:rPr>
              <a:t>Scarsa capacità di </a:t>
            </a:r>
            <a:r>
              <a:rPr lang="it-IT" sz="1600" dirty="0" smtClean="0">
                <a:solidFill>
                  <a:srgbClr val="FF0000"/>
                </a:solidFill>
              </a:rPr>
              <a:t>RESILIENZ</a:t>
            </a:r>
            <a:r>
              <a:rPr lang="it-IT" sz="1600" dirty="0">
                <a:solidFill>
                  <a:srgbClr val="FF0000"/>
                </a:solidFill>
              </a:rPr>
              <a:t>A</a:t>
            </a:r>
            <a:r>
              <a:rPr sz="1600" dirty="0" smtClean="0">
                <a:solidFill>
                  <a:schemeClr val="bg1"/>
                </a:solidFill>
              </a:rPr>
              <a:t> </a:t>
            </a:r>
            <a:r>
              <a:rPr sz="1600" dirty="0">
                <a:solidFill>
                  <a:schemeClr val="bg1"/>
                </a:solidFill>
              </a:rPr>
              <a:t>e di </a:t>
            </a:r>
            <a:r>
              <a:rPr lang="it-IT" sz="1600" dirty="0" smtClean="0">
                <a:solidFill>
                  <a:srgbClr val="FF0000"/>
                </a:solidFill>
              </a:rPr>
              <a:t>COPING</a:t>
            </a:r>
            <a:r>
              <a:rPr sz="1600" dirty="0" smtClean="0">
                <a:solidFill>
                  <a:schemeClr val="bg1"/>
                </a:solidFill>
              </a:rPr>
              <a:t>.</a:t>
            </a:r>
            <a:endParaRPr sz="1600" dirty="0">
              <a:solidFill>
                <a:schemeClr val="bg1"/>
              </a:solidFill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Courier New"/>
              <a:buChar char="o"/>
            </a:pPr>
            <a:r>
              <a:rPr sz="1600" dirty="0" smtClean="0">
                <a:solidFill>
                  <a:schemeClr val="bg1"/>
                </a:solidFill>
              </a:rPr>
              <a:t>Assunzione </a:t>
            </a:r>
            <a:r>
              <a:rPr sz="1600" dirty="0">
                <a:solidFill>
                  <a:schemeClr val="bg1"/>
                </a:solidFill>
              </a:rPr>
              <a:t>di sostanze (alcol, droghe, farmaci, caffeina, nicotina, estratti fitoterapici ecc.) che tendono a peggiorare la risposta allo stress e ad aumentare la tendenza all'ansia.</a:t>
            </a:r>
            <a:endParaRPr sz="1600" dirty="0">
              <a:solidFill>
                <a:schemeClr val="bg1"/>
              </a:solidFill>
              <a:effectLst>
                <a:outerShdw blurRad="12700" dist="25400" dir="2700000" rotWithShape="0">
                  <a:srgbClr val="808080"/>
                </a:outerShdw>
              </a:effectLst>
            </a:endParaRPr>
          </a:p>
          <a:p>
            <a:pPr marL="280735" indent="-280735" defTabSz="914400">
              <a:spcBef>
                <a:spcPts val="700"/>
              </a:spcBef>
              <a:buSzPct val="60000"/>
              <a:buBlip>
                <a:blip r:embed="rId2"/>
              </a:buBlip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endParaRPr dirty="0">
              <a:solidFill>
                <a:schemeClr val="bg1"/>
              </a:solidFill>
              <a:effectLst>
                <a:outerShdw blurRad="12700" dist="25400" dir="2700000" rotWithShape="0">
                  <a:srgbClr val="808080"/>
                </a:outerShdw>
              </a:effectLst>
            </a:endParaRPr>
          </a:p>
          <a:p>
            <a:pPr marL="280735" indent="-280735" defTabSz="914400">
              <a:spcBef>
                <a:spcPts val="500"/>
              </a:spcBef>
              <a:buSzPct val="60000"/>
              <a:buBlip>
                <a:blip r:embed="rId2"/>
              </a:buBlip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dirty="0">
                <a:solidFill>
                  <a:schemeClr val="bg1"/>
                </a:solidFill>
                <a:effectLst>
                  <a:outerShdw blurRad="12700" dist="25400" dir="2700000" rotWithShape="0">
                    <a:srgbClr val="808080"/>
                  </a:outerShdw>
                </a:effectLst>
              </a:rPr>
              <a:t/>
            </a:r>
            <a:br>
              <a:rPr dirty="0">
                <a:solidFill>
                  <a:schemeClr val="bg1"/>
                </a:solidFill>
                <a:effectLst>
                  <a:outerShdw blurRad="12700" dist="25400" dir="2700000" rotWithShape="0">
                    <a:srgbClr val="808080"/>
                  </a:outerShdw>
                </a:effectLst>
              </a:rPr>
            </a:br>
            <a:endParaRPr dirty="0">
              <a:solidFill>
                <a:schemeClr val="bg1"/>
              </a:solidFill>
              <a:effectLst>
                <a:outerShdw blurRad="12700" dist="25400" dir="2700000" rotWithShape="0">
                  <a:srgbClr val="808080"/>
                </a:outerShdw>
              </a:effectLst>
            </a:endParaRPr>
          </a:p>
        </p:txBody>
      </p:sp>
      <p:sp>
        <p:nvSpPr>
          <p:cNvPr id="328" name="Shape 328"/>
          <p:cNvSpPr/>
          <p:nvPr/>
        </p:nvSpPr>
        <p:spPr>
          <a:xfrm>
            <a:off x="3995936" y="648058"/>
            <a:ext cx="2907204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 sz="1800">
                <a:solidFill>
                  <a:srgbClr val="000000"/>
                </a:solidFill>
                <a:effectLst/>
              </a:defRPr>
            </a:pPr>
            <a:r>
              <a:rPr sz="2800" b="1" dirty="0">
                <a:solidFill>
                  <a:srgbClr val="FFFF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Fattori di rischio</a:t>
            </a:r>
          </a:p>
        </p:txBody>
      </p:sp>
      <p:sp>
        <p:nvSpPr>
          <p:cNvPr id="7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8" name="image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24175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30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ctrTitle" idx="4294967295"/>
          </p:nvPr>
        </p:nvSpPr>
        <p:spPr>
          <a:xfrm>
            <a:off x="652004" y="2707923"/>
            <a:ext cx="8229600" cy="854969"/>
          </a:xfrm>
          <a:prstGeom prst="rect">
            <a:avLst/>
          </a:prstGeom>
          <a:noFill/>
          <a:ln w="9525">
            <a:noFill/>
            <a:round/>
          </a:ln>
        </p:spPr>
        <p:txBody>
          <a:bodyPr lIns="46799" tIns="46799" rIns="46799" bIns="46799">
            <a:normAutofit fontScale="90000"/>
          </a:bodyPr>
          <a:lstStyle>
            <a:lvl1pPr algn="ctr">
              <a:defRPr sz="3200"/>
            </a:lvl1pPr>
          </a:lstStyle>
          <a:p>
            <a:pPr>
              <a:defRPr sz="1200"/>
            </a:pPr>
            <a:r>
              <a:rPr lang="it-IT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Metafora del Salice e del pino</a:t>
            </a:r>
            <a:endParaRPr lang="it-IT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Shape 135"/>
          <p:cNvSpPr>
            <a:spLocks noGrp="1"/>
          </p:cNvSpPr>
          <p:nvPr>
            <p:ph type="subTitle" idx="4294967295"/>
          </p:nvPr>
        </p:nvSpPr>
        <p:spPr>
          <a:xfrm>
            <a:off x="395536" y="3645024"/>
            <a:ext cx="8229600" cy="3600400"/>
          </a:xfrm>
          <a:prstGeom prst="rect">
            <a:avLst/>
          </a:prstGeom>
          <a:noFill/>
          <a:ln w="9525">
            <a:noFill/>
            <a:round/>
          </a:ln>
        </p:spPr>
        <p:txBody>
          <a:bodyPr lIns="46799" tIns="46799" rIns="46799" bIns="46799"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processo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riadattamento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seguito a</a:t>
            </a:r>
            <a:r>
              <a:rPr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traumi, minacce, o </a:t>
            </a:r>
            <a:r>
              <a:rPr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significative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fonti di </a:t>
            </a:r>
            <a:r>
              <a:rPr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stress </a:t>
            </a:r>
            <a:endParaRPr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it-IT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iprendersi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 dalle esperienze difficili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it-IT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</a:t>
            </a:r>
            <a:r>
              <a:rPr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caratteristica che le persone </a:t>
            </a:r>
            <a:r>
              <a:rPr lang="it-IT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possono </a:t>
            </a:r>
            <a:r>
              <a:rPr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imparare </a:t>
            </a:r>
            <a:r>
              <a:rPr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sviluppare.</a:t>
            </a:r>
          </a:p>
        </p:txBody>
      </p:sp>
      <p:sp>
        <p:nvSpPr>
          <p:cNvPr id="7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8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11.jpeg" descr="C:\Users\Vincenzo\Desktop\albero-di-natale-legambiente-azzera-co2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67" y="0"/>
            <a:ext cx="3343701" cy="30137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10.jpeg" descr="C:\Users\Vincenzo\Desktop\92080-800x479-500x299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48574" y="0"/>
            <a:ext cx="2765915" cy="313540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140"/>
          <p:cNvSpPr/>
          <p:nvPr/>
        </p:nvSpPr>
        <p:spPr>
          <a:xfrm>
            <a:off x="1351953" y="1240447"/>
            <a:ext cx="682970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4400">
                <a:effectLst>
                  <a:outerShdw blurRad="12700" dist="25400" dir="2700000" rotWithShape="0">
                    <a:schemeClr val="accent3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>
                <a:effectLst/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3200" b="1" dirty="0" smtClean="0">
                <a:solidFill>
                  <a:srgbClr val="FFFF00"/>
                </a:solidFill>
                <a:effectLst/>
              </a:rPr>
              <a:t>Resilienza</a:t>
            </a:r>
            <a:endParaRPr sz="3200" b="1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6408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/>
          </p:cNvSpPr>
          <p:nvPr>
            <p:ph type="subTitle" idx="4294967295"/>
          </p:nvPr>
        </p:nvSpPr>
        <p:spPr>
          <a:xfrm>
            <a:off x="467544" y="2401573"/>
            <a:ext cx="8229600" cy="3773016"/>
          </a:xfrm>
          <a:prstGeom prst="rect">
            <a:avLst/>
          </a:prstGeom>
          <a:noFill/>
          <a:ln w="9525">
            <a:noFill/>
            <a:round/>
          </a:ln>
        </p:spPr>
        <p:txBody>
          <a:bodyPr lIns="46799" tIns="46799" rIns="46799" bIns="46799">
            <a:norm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apacità </a:t>
            </a:r>
            <a:r>
              <a:rPr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fronteggiare una situazione stressante ed è </a:t>
            </a:r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influenzata</a:t>
            </a:r>
            <a:r>
              <a:rPr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alla </a:t>
            </a:r>
            <a:r>
              <a:rPr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valutazione soggettiva che </a:t>
            </a:r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persona </a:t>
            </a:r>
            <a:r>
              <a:rPr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 </a:t>
            </a:r>
            <a:r>
              <a:rPr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dell’esperienza che </a:t>
            </a:r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 </a:t>
            </a:r>
            <a:r>
              <a:rPr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vive</a:t>
            </a:r>
            <a:r>
              <a:rPr lang="it-IT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ndo</a:t>
            </a:r>
            <a:r>
              <a:rPr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 c’è un problema, il </a:t>
            </a:r>
            <a:r>
              <a:rPr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coping</a:t>
            </a:r>
            <a:r>
              <a:rPr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è ciò che facciamo per ridurre lo stress e quindi </a:t>
            </a:r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risolvere il problema.</a:t>
            </a:r>
            <a:endParaRPr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8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" y="0"/>
            <a:ext cx="2763128" cy="2153934"/>
          </a:xfrm>
          <a:prstGeom prst="rect">
            <a:avLst/>
          </a:prstGeom>
        </p:spPr>
      </p:pic>
      <p:sp>
        <p:nvSpPr>
          <p:cNvPr id="10" name="Shape 140"/>
          <p:cNvSpPr/>
          <p:nvPr/>
        </p:nvSpPr>
        <p:spPr>
          <a:xfrm>
            <a:off x="479815" y="980728"/>
            <a:ext cx="822960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4400">
                <a:effectLst>
                  <a:outerShdw blurRad="12700" dist="25400" dir="2700000" rotWithShape="0">
                    <a:schemeClr val="accent3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>
                <a:effectLst/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3200" b="1" dirty="0">
                <a:solidFill>
                  <a:srgbClr val="FFFF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Coping</a:t>
            </a:r>
          </a:p>
        </p:txBody>
      </p:sp>
    </p:spTree>
    <p:extLst>
      <p:ext uri="{BB962C8B-B14F-4D97-AF65-F5344CB8AC3E}">
        <p14:creationId xmlns:p14="http://schemas.microsoft.com/office/powerpoint/2010/main" val="78106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457200" y="555338"/>
            <a:ext cx="822960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4400">
                <a:effectLst>
                  <a:outerShdw blurRad="12700" dist="25400" dir="2700000" rotWithShape="0">
                    <a:schemeClr val="accent3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1">
              <a:defRPr sz="1800">
                <a:effectLst/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3200" b="1" dirty="0">
                <a:solidFill>
                  <a:srgbClr val="FFFF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Coping</a:t>
            </a:r>
          </a:p>
        </p:txBody>
      </p:sp>
      <p:sp>
        <p:nvSpPr>
          <p:cNvPr id="141" name="Shape 141"/>
          <p:cNvSpPr/>
          <p:nvPr/>
        </p:nvSpPr>
        <p:spPr>
          <a:xfrm>
            <a:off x="1187624" y="1412776"/>
            <a:ext cx="7499176" cy="35843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331787" indent="-331787" algn="just" hangingPunct="1">
              <a:lnSpc>
                <a:spcPct val="150000"/>
              </a:lnSpc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781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722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  <a:defRPr sz="1800"/>
            </a:pPr>
            <a:r>
              <a:rPr sz="2200" kern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Fare una buona strategia di coping significa</a:t>
            </a:r>
            <a:r>
              <a:rPr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sz="2200" b="1" kern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9844" indent="-589844" algn="just" hangingPunct="1">
              <a:lnSpc>
                <a:spcPct val="150000"/>
              </a:lnSpc>
              <a:buClr>
                <a:srgbClr val="FFFFCC"/>
              </a:buClr>
              <a:buSzPct val="75000"/>
              <a:buFont typeface="Helvetica"/>
              <a:buChar char="●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781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722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  <a:defRPr sz="1800"/>
            </a:pPr>
            <a:r>
              <a:rPr sz="2200" kern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Ridurre lo stress </a:t>
            </a:r>
            <a:r>
              <a:rPr lang="it-IT"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la percezione dello stesso</a:t>
            </a:r>
          </a:p>
          <a:p>
            <a:pPr marL="589844" indent="-589844" algn="just" hangingPunct="1">
              <a:lnSpc>
                <a:spcPct val="150000"/>
              </a:lnSpc>
              <a:buClr>
                <a:srgbClr val="FFFFCC"/>
              </a:buClr>
              <a:buSzPct val="75000"/>
              <a:buFont typeface="Helvetica"/>
              <a:buChar char="●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781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722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  <a:defRPr sz="1800"/>
            </a:pPr>
            <a:r>
              <a:rPr lang="it-IT"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Predisporre la possibilità di continuare l’</a:t>
            </a:r>
            <a:r>
              <a:rPr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attività </a:t>
            </a:r>
            <a:r>
              <a:rPr sz="2200" kern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orientate al compito </a:t>
            </a:r>
            <a:r>
              <a:rPr lang="it-IT"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prefissato</a:t>
            </a:r>
            <a:endParaRPr sz="2200" kern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9844" indent="-589844" algn="just" hangingPunct="1">
              <a:lnSpc>
                <a:spcPct val="150000"/>
              </a:lnSpc>
              <a:buClr>
                <a:srgbClr val="FFFFCC"/>
              </a:buClr>
              <a:buSzPct val="75000"/>
              <a:buFont typeface="Helvetica"/>
              <a:buChar char="●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781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722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  <a:defRPr sz="1800"/>
            </a:pPr>
            <a:r>
              <a:rPr sz="2200" kern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Prevenire </a:t>
            </a:r>
            <a:r>
              <a:rPr lang="it-IT"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cognizioni</a:t>
            </a:r>
            <a:r>
              <a:rPr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kern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 di sé</a:t>
            </a:r>
          </a:p>
          <a:p>
            <a:pPr marL="589844" indent="-589844" algn="just" hangingPunct="1">
              <a:lnSpc>
                <a:spcPct val="150000"/>
              </a:lnSpc>
              <a:buClr>
                <a:srgbClr val="FFFFCC"/>
              </a:buClr>
              <a:buSzPct val="75000"/>
              <a:buFont typeface="Helvetica"/>
              <a:buChar char="●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781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722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  <a:defRPr sz="1800"/>
            </a:pPr>
            <a:r>
              <a:rPr lang="it-IT"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Avere la possibilità </a:t>
            </a:r>
            <a:r>
              <a:rPr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lang="it-IT"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mantenere buoni</a:t>
            </a:r>
            <a:r>
              <a:rPr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00" kern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contatti </a:t>
            </a:r>
            <a:r>
              <a:rPr sz="2200" kern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interpersonali</a:t>
            </a:r>
            <a:endParaRPr sz="2200" kern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8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0809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/>
          <p:nvPr/>
        </p:nvSpPr>
        <p:spPr>
          <a:xfrm>
            <a:off x="1213882" y="2171754"/>
            <a:ext cx="7128793" cy="3816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331786" indent="-331786" defTabSz="914400">
              <a:spcBef>
                <a:spcPts val="700"/>
              </a:spcBef>
              <a:buClr>
                <a:srgbClr val="FFFFFF"/>
              </a:buClr>
              <a:buSzPct val="100000"/>
              <a:buFont typeface="Arial"/>
              <a:buChar char="l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endParaRPr sz="3200" dirty="0">
              <a:solidFill>
                <a:srgbClr val="FFFFFF"/>
              </a:solidFill>
              <a:effectLst>
                <a:outerShdw blurRad="12700" dist="25400" dir="2700000" rotWithShape="0">
                  <a:srgbClr val="808080"/>
                </a:outerShdw>
              </a:effectLst>
            </a:endParaRPr>
          </a:p>
          <a:p>
            <a:pPr marL="381000" indent="-381000" algn="just" defTabSz="914400">
              <a:lnSpc>
                <a:spcPct val="150000"/>
              </a:lnSpc>
              <a:buClr>
                <a:schemeClr val="tx1"/>
              </a:buClr>
              <a:buSzPct val="60000"/>
              <a:buFont typeface="Courier New"/>
              <a:buChar char="o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lang="it-IT" sz="2000" dirty="0" smtClean="0">
                <a:solidFill>
                  <a:schemeClr val="bg1"/>
                </a:solidFill>
              </a:rPr>
              <a:t>A</a:t>
            </a:r>
            <a:r>
              <a:rPr sz="2000" dirty="0" smtClean="0">
                <a:solidFill>
                  <a:schemeClr val="bg1"/>
                </a:solidFill>
              </a:rPr>
              <a:t>ttaccamento </a:t>
            </a:r>
            <a:r>
              <a:rPr lang="it-IT" sz="2000" dirty="0" smtClean="0">
                <a:solidFill>
                  <a:schemeClr val="bg1"/>
                </a:solidFill>
              </a:rPr>
              <a:t> sicuro</a:t>
            </a:r>
            <a:endParaRPr sz="2000" dirty="0">
              <a:solidFill>
                <a:schemeClr val="bg1"/>
              </a:solidFill>
            </a:endParaRPr>
          </a:p>
          <a:p>
            <a:pPr marL="381000" indent="-381000" algn="just" defTabSz="914400">
              <a:lnSpc>
                <a:spcPct val="150000"/>
              </a:lnSpc>
              <a:buClr>
                <a:schemeClr val="tx1"/>
              </a:buClr>
              <a:buSzPct val="60000"/>
              <a:buFont typeface="Courier New"/>
              <a:buChar char="o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sz="2000" dirty="0" smtClean="0">
                <a:solidFill>
                  <a:schemeClr val="bg1"/>
                </a:solidFill>
              </a:rPr>
              <a:t>Supporto Sociale</a:t>
            </a:r>
            <a:r>
              <a:rPr lang="it-IT" sz="2000" dirty="0" smtClean="0">
                <a:solidFill>
                  <a:schemeClr val="bg1"/>
                </a:solidFill>
              </a:rPr>
              <a:t> e familiare</a:t>
            </a:r>
          </a:p>
          <a:p>
            <a:pPr marL="381000" indent="-381000" algn="just" defTabSz="914400">
              <a:lnSpc>
                <a:spcPct val="150000"/>
              </a:lnSpc>
              <a:buClr>
                <a:schemeClr val="tx1"/>
              </a:buClr>
              <a:buSzPct val="60000"/>
              <a:buFont typeface="Courier New"/>
              <a:buChar char="o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lang="it-IT" sz="2000" dirty="0" smtClean="0">
                <a:solidFill>
                  <a:schemeClr val="bg1"/>
                </a:solidFill>
              </a:rPr>
              <a:t>Buone capacità di </a:t>
            </a:r>
            <a:r>
              <a:rPr lang="it-IT" sz="2000" dirty="0" err="1" smtClean="0">
                <a:solidFill>
                  <a:schemeClr val="bg1"/>
                </a:solidFill>
              </a:rPr>
              <a:t>coping</a:t>
            </a:r>
            <a:r>
              <a:rPr lang="it-IT" sz="2000" dirty="0" smtClean="0">
                <a:solidFill>
                  <a:schemeClr val="bg1"/>
                </a:solidFill>
              </a:rPr>
              <a:t> e resilienza</a:t>
            </a:r>
          </a:p>
          <a:p>
            <a:pPr marL="381000" indent="-381000" algn="just" defTabSz="914400">
              <a:lnSpc>
                <a:spcPct val="150000"/>
              </a:lnSpc>
              <a:buClr>
                <a:schemeClr val="tx1"/>
              </a:buClr>
              <a:buSzPct val="60000"/>
              <a:buFont typeface="Courier New"/>
              <a:buChar char="o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lang="it-IT" sz="2000" dirty="0" smtClean="0">
                <a:solidFill>
                  <a:schemeClr val="bg1"/>
                </a:solidFill>
              </a:rPr>
              <a:t>Essere in buone condizioni di salute</a:t>
            </a:r>
          </a:p>
          <a:p>
            <a:pPr marL="381000" indent="-381000" algn="just" defTabSz="914400">
              <a:lnSpc>
                <a:spcPct val="150000"/>
              </a:lnSpc>
              <a:buClr>
                <a:schemeClr val="tx1"/>
              </a:buClr>
              <a:buSzPct val="60000"/>
              <a:buFont typeface="Courier New"/>
              <a:buChar char="o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lang="it-IT" sz="2000" dirty="0" smtClean="0">
                <a:solidFill>
                  <a:schemeClr val="bg1"/>
                </a:solidFill>
              </a:rPr>
              <a:t>Non avere una storia personale fortemente traumatica</a:t>
            </a:r>
            <a:endParaRPr sz="2000" dirty="0">
              <a:solidFill>
                <a:schemeClr val="bg1"/>
              </a:solidFill>
            </a:endParaRPr>
          </a:p>
          <a:p>
            <a:pPr marL="381000" indent="-381000" algn="just" defTabSz="914400">
              <a:lnSpc>
                <a:spcPct val="150000"/>
              </a:lnSpc>
              <a:buClr>
                <a:schemeClr val="tx1"/>
              </a:buClr>
              <a:buSzPct val="60000"/>
              <a:buFont typeface="Courier New"/>
              <a:buChar char="o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sz="2000" dirty="0" smtClean="0">
                <a:solidFill>
                  <a:schemeClr val="bg1"/>
                </a:solidFill>
              </a:rPr>
              <a:t>Educa</a:t>
            </a:r>
            <a:r>
              <a:rPr lang="it-IT" sz="2000" dirty="0" smtClean="0">
                <a:solidFill>
                  <a:schemeClr val="bg1"/>
                </a:solidFill>
              </a:rPr>
              <a:t>zione adeguata</a:t>
            </a:r>
            <a:r>
              <a:rPr sz="2000" dirty="0" smtClean="0">
                <a:solidFill>
                  <a:schemeClr val="bg1"/>
                </a:solidFill>
              </a:rPr>
              <a:t> </a:t>
            </a:r>
            <a:r>
              <a:rPr sz="2000" dirty="0">
                <a:solidFill>
                  <a:schemeClr val="bg1"/>
                </a:solidFill>
              </a:rPr>
              <a:t>al riconoscimento e </a:t>
            </a:r>
            <a:r>
              <a:rPr lang="it-IT" sz="2000" dirty="0" smtClean="0">
                <a:solidFill>
                  <a:schemeClr val="bg1"/>
                </a:solidFill>
              </a:rPr>
              <a:t>alla </a:t>
            </a:r>
            <a:r>
              <a:rPr sz="2000" dirty="0" smtClean="0">
                <a:solidFill>
                  <a:schemeClr val="bg1"/>
                </a:solidFill>
              </a:rPr>
              <a:t>modulazione </a:t>
            </a:r>
            <a:r>
              <a:rPr sz="2000" dirty="0">
                <a:solidFill>
                  <a:schemeClr val="bg1"/>
                </a:solidFill>
              </a:rPr>
              <a:t>emozioni</a:t>
            </a:r>
          </a:p>
        </p:txBody>
      </p:sp>
      <p:sp>
        <p:nvSpPr>
          <p:cNvPr id="331" name="Shape 331"/>
          <p:cNvSpPr/>
          <p:nvPr/>
        </p:nvSpPr>
        <p:spPr>
          <a:xfrm>
            <a:off x="3419872" y="1184573"/>
            <a:ext cx="475253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 sz="1800">
                <a:solidFill>
                  <a:srgbClr val="000000"/>
                </a:solidFill>
                <a:effectLst/>
              </a:defRPr>
            </a:pPr>
            <a:r>
              <a:rPr sz="3200" b="1" dirty="0">
                <a:solidFill>
                  <a:srgbClr val="FFFF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Fattori di protezione</a:t>
            </a:r>
          </a:p>
        </p:txBody>
      </p:sp>
      <p:sp>
        <p:nvSpPr>
          <p:cNvPr id="7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8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99404" cy="217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18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00"/>
          <p:cNvSpPr/>
          <p:nvPr/>
        </p:nvSpPr>
        <p:spPr>
          <a:xfrm>
            <a:off x="292249" y="423153"/>
            <a:ext cx="822960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800">
                <a:effectLst>
                  <a:outerShdw blurRad="38100" dist="38100" dir="2700000" rotWithShape="0">
                    <a:srgbClr val="FFFFFF"/>
                  </a:outerShdw>
                </a:effectLst>
              </a:defRPr>
            </a:lvl1pPr>
          </a:lstStyle>
          <a:p>
            <a:pPr>
              <a:defRPr sz="1800">
                <a:effectLst/>
              </a:defRPr>
            </a:pPr>
            <a:r>
              <a:rPr sz="3200" dirty="0">
                <a:solidFill>
                  <a:srgbClr val="FFFF00"/>
                </a:solidFill>
                <a:effectLst/>
              </a:rPr>
              <a:t>Evento Critico 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945" y="1196752"/>
            <a:ext cx="3682208" cy="2088232"/>
          </a:xfrm>
          <a:prstGeom prst="rect">
            <a:avLst/>
          </a:prstGeom>
        </p:spPr>
      </p:pic>
      <p:sp>
        <p:nvSpPr>
          <p:cNvPr id="5" name="Shape 201"/>
          <p:cNvSpPr/>
          <p:nvPr/>
        </p:nvSpPr>
        <p:spPr>
          <a:xfrm>
            <a:off x="831543" y="3474723"/>
            <a:ext cx="7277981" cy="3000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 defTabSz="449262">
              <a:lnSpc>
                <a:spcPct val="150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b="1" dirty="0">
                <a:solidFill>
                  <a:schemeClr val="bg1"/>
                </a:solidFill>
              </a:rPr>
              <a:t>Un</a:t>
            </a:r>
            <a:r>
              <a:rPr dirty="0">
                <a:solidFill>
                  <a:schemeClr val="bg1"/>
                </a:solidFill>
              </a:rPr>
              <a:t> evento che esula dall’ambito delle esperienze abituali, sfida le </a:t>
            </a:r>
            <a:r>
              <a:rPr lang="it-IT" dirty="0" smtClean="0">
                <a:solidFill>
                  <a:schemeClr val="bg1"/>
                </a:solidFill>
              </a:rPr>
              <a:t>c</a:t>
            </a:r>
            <a:r>
              <a:rPr dirty="0" err="1" smtClean="0">
                <a:solidFill>
                  <a:schemeClr val="bg1"/>
                </a:solidFill>
              </a:rPr>
              <a:t>apacità</a:t>
            </a:r>
            <a:r>
              <a:rPr dirty="0" smtClean="0">
                <a:solidFill>
                  <a:schemeClr val="bg1"/>
                </a:solidFill>
              </a:rPr>
              <a:t> </a:t>
            </a:r>
            <a:r>
              <a:rPr dirty="0">
                <a:solidFill>
                  <a:schemeClr val="bg1"/>
                </a:solidFill>
              </a:rPr>
              <a:t>di reazione di una persona ed è potenzialmente in grado di sconvolgere i suoi meccanismi psicologici </a:t>
            </a:r>
            <a:r>
              <a:rPr dirty="0" err="1">
                <a:solidFill>
                  <a:schemeClr val="bg1"/>
                </a:solidFill>
              </a:rPr>
              <a:t>abituali</a:t>
            </a:r>
            <a:r>
              <a:rPr i="1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(</a:t>
            </a:r>
            <a:r>
              <a:rPr dirty="0" smtClean="0">
                <a:solidFill>
                  <a:schemeClr val="bg1"/>
                </a:solidFill>
              </a:rPr>
              <a:t>Jeff </a:t>
            </a:r>
            <a:r>
              <a:rPr dirty="0">
                <a:solidFill>
                  <a:schemeClr val="bg1"/>
                </a:solidFill>
              </a:rPr>
              <a:t>Mitchell, Ph.D</a:t>
            </a:r>
            <a:r>
              <a:rPr dirty="0" smtClean="0">
                <a:solidFill>
                  <a:schemeClr val="bg1"/>
                </a:solidFill>
              </a:rPr>
              <a:t>)</a:t>
            </a:r>
            <a:endParaRPr dirty="0">
              <a:solidFill>
                <a:schemeClr val="bg1"/>
              </a:solidFill>
            </a:endParaRPr>
          </a:p>
          <a:p>
            <a:pPr marL="285750" indent="-285750" defTabSz="449262">
              <a:lnSpc>
                <a:spcPct val="150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  <a:tabLst>
                <a:tab pos="330200" algn="l"/>
                <a:tab pos="774700" algn="l"/>
                <a:tab pos="1219200" algn="l"/>
                <a:tab pos="1676400" algn="l"/>
                <a:tab pos="2120900" algn="l"/>
                <a:tab pos="2565400" algn="l"/>
                <a:tab pos="3022600" algn="l"/>
                <a:tab pos="3467100" algn="l"/>
                <a:tab pos="3924300" algn="l"/>
                <a:tab pos="4368800" algn="l"/>
                <a:tab pos="4813300" algn="l"/>
                <a:tab pos="5270500" algn="l"/>
                <a:tab pos="5715000" algn="l"/>
                <a:tab pos="6159500" algn="l"/>
                <a:tab pos="6616700" algn="l"/>
                <a:tab pos="7061200" algn="l"/>
                <a:tab pos="7518400" algn="l"/>
                <a:tab pos="7962900" algn="l"/>
                <a:tab pos="8407400" algn="l"/>
                <a:tab pos="8864600" algn="l"/>
                <a:tab pos="9309100" algn="l"/>
              </a:tabLst>
            </a:pPr>
            <a:r>
              <a:rPr b="1" dirty="0">
                <a:solidFill>
                  <a:schemeClr val="bg1"/>
                </a:solidFill>
              </a:rPr>
              <a:t>Qualsiasi</a:t>
            </a:r>
            <a:r>
              <a:rPr dirty="0">
                <a:solidFill>
                  <a:schemeClr val="bg1"/>
                </a:solidFill>
              </a:rPr>
              <a:t> situazione potenzialmente in grado di sconvolgere il senso di vulnerabilità e/o di controllo di una persona </a:t>
            </a:r>
            <a:r>
              <a:rPr dirty="0" smtClean="0">
                <a:solidFill>
                  <a:schemeClr val="bg1"/>
                </a:solidFill>
              </a:rPr>
              <a:t>(Roger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dirty="0" smtClean="0">
                <a:solidFill>
                  <a:schemeClr val="bg1"/>
                </a:solidFill>
              </a:rPr>
              <a:t>Solomon,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dirty="0" smtClean="0">
                <a:solidFill>
                  <a:schemeClr val="bg1"/>
                </a:solidFill>
              </a:rPr>
              <a:t>Ph.D.)</a:t>
            </a:r>
            <a:endParaRPr i="1" dirty="0">
              <a:solidFill>
                <a:schemeClr val="bg1"/>
              </a:solidFill>
            </a:endParaRPr>
          </a:p>
        </p:txBody>
      </p:sp>
      <p:sp>
        <p:nvSpPr>
          <p:cNvPr id="7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8" name="image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2080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31"/>
          <p:cNvSpPr/>
          <p:nvPr/>
        </p:nvSpPr>
        <p:spPr>
          <a:xfrm>
            <a:off x="611560" y="476520"/>
            <a:ext cx="721114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>
              <a:defRPr sz="1800">
                <a:solidFill>
                  <a:srgbClr val="000000"/>
                </a:solidFill>
                <a:effectLst/>
              </a:defRPr>
            </a:pPr>
            <a: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Trauma vicario: </a:t>
            </a: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Prevenzione e cura</a:t>
            </a:r>
            <a:endParaRPr sz="2400" b="1" dirty="0">
              <a:solidFill>
                <a:srgbClr val="FFFF00"/>
              </a:solidFill>
              <a:effectLst>
                <a:outerShdw blurRad="38100" dist="38100" dir="2700000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hape 245"/>
          <p:cNvSpPr txBox="1">
            <a:spLocks/>
          </p:cNvSpPr>
          <p:nvPr/>
        </p:nvSpPr>
        <p:spPr>
          <a:xfrm>
            <a:off x="482440" y="1376306"/>
            <a:ext cx="8229600" cy="507703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3"/>
              </a:buClr>
              <a:buNone/>
              <a:defRPr sz="1800">
                <a:uFillTx/>
              </a:defRPr>
            </a:pPr>
            <a:r>
              <a:rPr lang="it-IT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FATTORI DI RISCHIO</a:t>
            </a:r>
          </a:p>
          <a:p>
            <a:pPr marL="274320" indent="-274320">
              <a:spcBef>
                <a:spcPts val="600"/>
              </a:spcBef>
              <a:buClr>
                <a:schemeClr val="accent3"/>
              </a:buClr>
              <a:buFont typeface="Helvetica"/>
              <a:buChar char=""/>
              <a:defRPr sz="1800">
                <a:uFillTx/>
              </a:defRPr>
            </a:pPr>
            <a:endParaRPr lang="it-IT" sz="2600" dirty="0" smtClean="0">
              <a:uFill>
                <a:solidFill>
                  <a:srgbClr val="000000"/>
                </a:solidFill>
              </a:uFill>
            </a:endParaRPr>
          </a:p>
          <a:p>
            <a:pPr marL="274320" indent="-274320">
              <a:spcBef>
                <a:spcPts val="600"/>
              </a:spcBef>
              <a:buClr>
                <a:schemeClr val="accent3"/>
              </a:buClr>
              <a:buFont typeface="Helvetica"/>
              <a:buChar char=""/>
              <a:defRPr sz="1800">
                <a:uFillTx/>
              </a:defRPr>
            </a:pPr>
            <a:endParaRPr lang="it-IT" sz="2600" dirty="0">
              <a:uFill>
                <a:solidFill>
                  <a:srgbClr val="000000"/>
                </a:solidFill>
              </a:uFill>
            </a:endParaRPr>
          </a:p>
          <a:p>
            <a:pPr marL="274320" indent="-274320">
              <a:spcBef>
                <a:spcPts val="600"/>
              </a:spcBef>
              <a:buClr>
                <a:schemeClr val="accent3"/>
              </a:buClr>
              <a:buFont typeface="Helvetica"/>
              <a:buChar char=""/>
              <a:defRPr sz="1800">
                <a:uFillTx/>
              </a:defRPr>
            </a:pPr>
            <a:endParaRPr lang="it-IT" sz="2600" dirty="0" smtClean="0">
              <a:uFill>
                <a:solidFill>
                  <a:srgbClr val="000000"/>
                </a:solidFill>
              </a:uFill>
            </a:endParaRPr>
          </a:p>
          <a:p>
            <a:pPr marL="0" indent="0" algn="ctr">
              <a:spcBef>
                <a:spcPts val="600"/>
              </a:spcBef>
              <a:buClrTx/>
              <a:buNone/>
              <a:defRPr sz="1800">
                <a:uFillTx/>
              </a:defRPr>
            </a:pPr>
            <a:endParaRPr lang="it-IT" sz="2600" dirty="0" smtClean="0">
              <a:uFill>
                <a:solidFill>
                  <a:srgbClr val="000000"/>
                </a:solidFill>
              </a:uFill>
            </a:endParaRPr>
          </a:p>
          <a:p>
            <a:pPr marL="0" indent="0" algn="ctr">
              <a:spcBef>
                <a:spcPts val="600"/>
              </a:spcBef>
              <a:buClrTx/>
              <a:buNone/>
              <a:defRPr sz="1800">
                <a:uFillTx/>
              </a:defRPr>
            </a:pPr>
            <a:r>
              <a:rPr lang="it-IT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LINEE GUIDA</a:t>
            </a:r>
          </a:p>
          <a:p>
            <a:pPr marL="457200" indent="-457200" algn="just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q"/>
              <a:defRPr sz="1800">
                <a:uFillTx/>
              </a:defRPr>
            </a:pPr>
            <a:r>
              <a:rPr lang="it-IT" sz="26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Evitare carichi eccessivi di lavoro</a:t>
            </a:r>
          </a:p>
          <a:p>
            <a:pPr marL="457200" indent="-457200" algn="just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q"/>
              <a:defRPr sz="1800">
                <a:uFillTx/>
              </a:defRPr>
            </a:pPr>
            <a:r>
              <a:rPr lang="it-IT" sz="26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Miglioramento del contesto professionale</a:t>
            </a:r>
          </a:p>
          <a:p>
            <a:pPr marL="457200" indent="-457200" algn="just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q"/>
              <a:defRPr sz="1800">
                <a:uFillTx/>
              </a:defRPr>
            </a:pPr>
            <a:r>
              <a:rPr lang="it-IT" sz="26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Supporto tra i colleghi</a:t>
            </a:r>
          </a:p>
          <a:p>
            <a:pPr marL="457200" indent="-457200" algn="just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q"/>
              <a:defRPr sz="1800">
                <a:uFillTx/>
              </a:defRPr>
            </a:pPr>
            <a:r>
              <a:rPr lang="it-IT" sz="26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Gruppi di supervisione e condivisione (NORMALIZZAZIONE)</a:t>
            </a:r>
          </a:p>
          <a:p>
            <a:pPr marL="457200" indent="-457200" algn="just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q"/>
              <a:defRPr sz="1800">
                <a:uFillTx/>
              </a:defRPr>
            </a:pPr>
            <a:r>
              <a:rPr lang="it-IT" sz="26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Diversificare l’attività clinica</a:t>
            </a:r>
          </a:p>
          <a:p>
            <a:pPr marL="457200" indent="-457200" algn="just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q"/>
              <a:defRPr sz="1800">
                <a:uFillTx/>
              </a:defRPr>
            </a:pPr>
            <a:r>
              <a:rPr lang="it-IT" sz="26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Adeguato equilibrio tra attività lavorativa e vita personale</a:t>
            </a:r>
          </a:p>
          <a:p>
            <a:pPr marL="0" indent="0" algn="just">
              <a:spcBef>
                <a:spcPts val="600"/>
              </a:spcBef>
              <a:buClrTx/>
              <a:buNone/>
              <a:defRPr sz="1800">
                <a:uFillTx/>
              </a:defRPr>
            </a:pPr>
            <a:endParaRPr lang="it-IT" sz="2600" dirty="0" smtClean="0">
              <a:uFill>
                <a:solidFill>
                  <a:srgbClr val="000000"/>
                </a:solidFill>
              </a:uFill>
            </a:endParaRPr>
          </a:p>
        </p:txBody>
      </p:sp>
      <p:sp>
        <p:nvSpPr>
          <p:cNvPr id="6" name="Freccia angolare bidirezionale 5"/>
          <p:cNvSpPr/>
          <p:nvPr/>
        </p:nvSpPr>
        <p:spPr>
          <a:xfrm rot="13583609">
            <a:off x="3966995" y="1721940"/>
            <a:ext cx="815403" cy="838329"/>
          </a:xfrm>
          <a:prstGeom prst="leftUpArrow">
            <a:avLst>
              <a:gd name="adj1" fmla="val 11143"/>
              <a:gd name="adj2" fmla="val 17419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2255640" y="217465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PERSONALI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788024" y="218430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ISTITUZIONALI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13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1371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837455" y="578745"/>
            <a:ext cx="729390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LINEE 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GUIDA</a:t>
            </a:r>
          </a:p>
          <a:p>
            <a:pPr algn="ctr"/>
            <a:r>
              <a:rPr lang="it-IT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</a:rPr>
              <a:t>Mantenere la giusta distanza…..</a:t>
            </a:r>
          </a:p>
          <a:p>
            <a:pPr algn="ctr"/>
            <a:endParaRPr lang="it-IT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000000"/>
                </a:solidFill>
              </a:uFill>
            </a:endParaRP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Necessità di consapevolezza e sufficiente distanza per poter essere «efficienti»;</a:t>
            </a: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Prevenire il rischio dell’eccessiva identificazione;</a:t>
            </a: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Prevenire il rischio dell’eccessiva estraneità;</a:t>
            </a: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Il potersi mettere nei panni dell’altro;</a:t>
            </a:r>
          </a:p>
          <a:p>
            <a:pPr marL="285750" indent="-285750" algn="just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</a:rPr>
              <a:t>Garantire alti  e buoni livelli di comunicazione.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811339"/>
            <a:ext cx="3569230" cy="1998769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762" y="4811340"/>
            <a:ext cx="3035238" cy="202349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2" y="4811340"/>
            <a:ext cx="3504377" cy="203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9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617" y="15631"/>
            <a:ext cx="6229350" cy="5219700"/>
          </a:xfrm>
          <a:prstGeom prst="rect">
            <a:avLst/>
          </a:prstGeom>
        </p:spPr>
      </p:pic>
      <p:sp>
        <p:nvSpPr>
          <p:cNvPr id="3" name="Shape 350"/>
          <p:cNvSpPr/>
          <p:nvPr/>
        </p:nvSpPr>
        <p:spPr>
          <a:xfrm>
            <a:off x="1547665" y="5517232"/>
            <a:ext cx="6175936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440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 sz="1800">
                <a:solidFill>
                  <a:srgbClr val="000000"/>
                </a:solidFill>
                <a:effectLst/>
              </a:defRPr>
            </a:pPr>
            <a:r>
              <a:rPr sz="4400" dirty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Grazie per l’attenzione!</a:t>
            </a:r>
          </a:p>
        </p:txBody>
      </p:sp>
    </p:spTree>
    <p:extLst>
      <p:ext uri="{BB962C8B-B14F-4D97-AF65-F5344CB8AC3E}">
        <p14:creationId xmlns:p14="http://schemas.microsoft.com/office/powerpoint/2010/main" val="16910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910744" y="2924944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 smtClean="0"/>
              <a:t>Vittime </a:t>
            </a:r>
            <a:r>
              <a:rPr lang="it-IT" b="1" dirty="0"/>
              <a:t>di I° tipo</a:t>
            </a:r>
            <a:r>
              <a:rPr lang="it-IT" dirty="0"/>
              <a:t>: chi direttamente subisce l’impatto dell’evento.</a:t>
            </a:r>
          </a:p>
          <a:p>
            <a:pPr>
              <a:lnSpc>
                <a:spcPct val="150000"/>
              </a:lnSpc>
            </a:pPr>
            <a:r>
              <a:rPr lang="it-IT" b="1" dirty="0"/>
              <a:t>Vittime di II° tipo</a:t>
            </a:r>
            <a:r>
              <a:rPr lang="it-IT" dirty="0"/>
              <a:t>: parenti o persone care dei defunti o dei superstiti.</a:t>
            </a: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FF0000"/>
                </a:solidFill>
              </a:rPr>
              <a:t>Vittime di III° tipo: I</a:t>
            </a:r>
            <a:r>
              <a:rPr lang="it-IT" b="1" dirty="0" smtClean="0">
                <a:solidFill>
                  <a:srgbClr val="FF0000"/>
                </a:solidFill>
              </a:rPr>
              <a:t> SOCCORRITORI</a:t>
            </a:r>
            <a:r>
              <a:rPr lang="it-IT" dirty="0" smtClean="0">
                <a:solidFill>
                  <a:srgbClr val="FF0000"/>
                </a:solidFill>
              </a:rPr>
              <a:t>.</a:t>
            </a:r>
            <a:endParaRPr lang="it-IT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it-IT" b="1" dirty="0"/>
              <a:t>Vittime di IV</a:t>
            </a:r>
            <a:r>
              <a:rPr lang="it-IT" dirty="0"/>
              <a:t>° tipo: la comunità coinvolta nel disastro. </a:t>
            </a:r>
          </a:p>
          <a:p>
            <a:pPr>
              <a:lnSpc>
                <a:spcPct val="150000"/>
              </a:lnSpc>
            </a:pPr>
            <a:r>
              <a:rPr lang="it-IT" b="1" dirty="0" smtClean="0"/>
              <a:t>Vittime di </a:t>
            </a:r>
            <a:r>
              <a:rPr lang="it-IT" b="1" dirty="0"/>
              <a:t>V° tipo</a:t>
            </a:r>
            <a:r>
              <a:rPr lang="it-IT" dirty="0"/>
              <a:t>: chi, per caratteristiche </a:t>
            </a:r>
            <a:r>
              <a:rPr lang="it-IT" dirty="0" err="1"/>
              <a:t>pre</a:t>
            </a:r>
            <a:r>
              <a:rPr lang="it-IT" dirty="0"/>
              <a:t>-critiche, può reagire sviluppando un disturbo psicologico a breve o a lungo termine.</a:t>
            </a:r>
          </a:p>
          <a:p>
            <a:pPr>
              <a:lnSpc>
                <a:spcPct val="150000"/>
              </a:lnSpc>
            </a:pPr>
            <a:r>
              <a:rPr lang="it-IT" b="1" dirty="0"/>
              <a:t>Vittime di VI° tipo</a:t>
            </a:r>
            <a:r>
              <a:rPr lang="it-IT" dirty="0"/>
              <a:t>: chi avrebbe potuto essere loro stesse vittime del primo tipo o che si sentono coinvolte per motivi indiretti.</a:t>
            </a:r>
          </a:p>
        </p:txBody>
      </p:sp>
      <p:sp>
        <p:nvSpPr>
          <p:cNvPr id="4" name="Shape 200"/>
          <p:cNvSpPr/>
          <p:nvPr/>
        </p:nvSpPr>
        <p:spPr>
          <a:xfrm>
            <a:off x="533530" y="288649"/>
            <a:ext cx="8229600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800">
                <a:effectLst>
                  <a:outerShdw blurRad="38100" dist="38100" dir="2700000" rotWithShape="0">
                    <a:srgbClr val="FFFFFF"/>
                  </a:outerShdw>
                </a:effectLst>
              </a:defRPr>
            </a:lvl1pPr>
          </a:lstStyle>
          <a:p>
            <a:pPr>
              <a:defRPr sz="1800">
                <a:effectLst/>
              </a:defRPr>
            </a:pPr>
            <a:r>
              <a:rPr lang="it-IT" sz="2800" dirty="0" smtClean="0">
                <a:solidFill>
                  <a:srgbClr val="FFFF00"/>
                </a:solidFill>
                <a:effectLst/>
              </a:rPr>
              <a:t>Chi sono le vittime di un evento critico e traumatico?</a:t>
            </a:r>
            <a:endParaRPr sz="2800" dirty="0">
              <a:solidFill>
                <a:srgbClr val="FFFF00"/>
              </a:solidFill>
              <a:effectLst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5" y="1242756"/>
            <a:ext cx="2534805" cy="1682188"/>
          </a:xfrm>
          <a:prstGeom prst="rect">
            <a:avLst/>
          </a:prstGeom>
        </p:spPr>
      </p:pic>
      <p:sp>
        <p:nvSpPr>
          <p:cNvPr id="6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7" name="image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7590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768942" y="859658"/>
            <a:ext cx="540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200" dirty="0" smtClean="0">
                <a:solidFill>
                  <a:srgbClr val="FFFF66"/>
                </a:solidFill>
              </a:rPr>
              <a:t/>
            </a:r>
            <a:br>
              <a:rPr lang="it-IT" sz="3200" dirty="0" smtClean="0">
                <a:solidFill>
                  <a:srgbClr val="FFFF66"/>
                </a:solidFill>
              </a:rPr>
            </a:br>
            <a:r>
              <a:rPr lang="it-IT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 soccorritori</a:t>
            </a:r>
            <a:br>
              <a:rPr lang="it-IT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200" b="1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Traumatizzazione </a:t>
            </a:r>
            <a:br>
              <a:rPr lang="it-IT" sz="3200" b="1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200" b="1" dirty="0" smtClean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vicaria</a:t>
            </a:r>
            <a:endParaRPr lang="it-IT" sz="3200" b="1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827584" y="2862317"/>
            <a:ext cx="734481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lnSpc>
                <a:spcPct val="150000"/>
              </a:lnSpc>
              <a:buClr>
                <a:schemeClr val="accent3"/>
              </a:buClr>
              <a:buFont typeface="Helvetica"/>
              <a:defRPr sz="1800">
                <a:uFillTx/>
              </a:defRPr>
            </a:pPr>
            <a:r>
              <a:rPr lang="it-IT" sz="2000" dirty="0" smtClean="0">
                <a:uFill>
                  <a:solidFill>
                    <a:srgbClr val="000000"/>
                  </a:solidFill>
                </a:uFill>
              </a:rPr>
              <a:t>    Le </a:t>
            </a:r>
            <a:r>
              <a:rPr lang="it-IT" sz="2000" dirty="0">
                <a:uFill>
                  <a:solidFill>
                    <a:srgbClr val="000000"/>
                  </a:solidFill>
                </a:uFill>
              </a:rPr>
              <a:t>persone </a:t>
            </a:r>
            <a:r>
              <a:rPr lang="it-IT" sz="2000" dirty="0" smtClean="0">
                <a:uFill>
                  <a:solidFill>
                    <a:srgbClr val="000000"/>
                  </a:solidFill>
                </a:uFill>
              </a:rPr>
              <a:t>che </a:t>
            </a:r>
            <a:r>
              <a:rPr lang="it-IT" sz="2000" dirty="0">
                <a:uFill>
                  <a:solidFill>
                    <a:srgbClr val="000000"/>
                  </a:solidFill>
                </a:uFill>
              </a:rPr>
              <a:t>lavorano quotidianamente a contatto </a:t>
            </a:r>
            <a:r>
              <a:rPr lang="it-IT" sz="2000" dirty="0" smtClean="0">
                <a:uFill>
                  <a:solidFill>
                    <a:srgbClr val="000000"/>
                  </a:solidFill>
                </a:uFill>
              </a:rPr>
              <a:t>con sofferenze acute o in condizioni difficili, che mettono a repentaglio la vita, </a:t>
            </a:r>
            <a:r>
              <a:rPr lang="it-IT" sz="2000" dirty="0">
                <a:uFill>
                  <a:solidFill>
                    <a:srgbClr val="000000"/>
                  </a:solidFill>
                </a:uFill>
              </a:rPr>
              <a:t>nonostante </a:t>
            </a:r>
            <a:r>
              <a:rPr lang="it-IT" sz="2000" dirty="0" smtClean="0">
                <a:uFill>
                  <a:solidFill>
                    <a:srgbClr val="000000"/>
                  </a:solidFill>
                </a:uFill>
              </a:rPr>
              <a:t>sviluppino </a:t>
            </a:r>
            <a:r>
              <a:rPr lang="it-IT" sz="2000" dirty="0">
                <a:uFill>
                  <a:solidFill>
                    <a:srgbClr val="000000"/>
                  </a:solidFill>
                </a:uFill>
              </a:rPr>
              <a:t>un’alta soglia di tolleranza agli eventi traumatici, possono manifestare disturbi psicopatologici a breve o lungo termine a seguito </a:t>
            </a:r>
            <a:r>
              <a:rPr lang="it-IT" sz="2000" dirty="0" smtClean="0">
                <a:uFill>
                  <a:solidFill>
                    <a:srgbClr val="000000"/>
                  </a:solidFill>
                </a:uFill>
              </a:rPr>
              <a:t>di quella che viene definita</a:t>
            </a:r>
          </a:p>
          <a:p>
            <a:pPr marL="274320" indent="-274320" algn="ctr">
              <a:lnSpc>
                <a:spcPct val="150000"/>
              </a:lnSpc>
              <a:buClr>
                <a:schemeClr val="accent3"/>
              </a:buClr>
              <a:buFont typeface="Helvetica"/>
              <a:defRPr sz="1800">
                <a:uFillTx/>
              </a:defRPr>
            </a:pPr>
            <a:r>
              <a:rPr lang="it-IT" sz="2000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</a:rPr>
              <a:t>TRAUMATIZZAZIONE VICARIA.</a:t>
            </a:r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0000"/>
                </a:solidFill>
              </a:u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60240" cy="2862317"/>
          </a:xfrm>
          <a:prstGeom prst="rect">
            <a:avLst/>
          </a:prstGeom>
        </p:spPr>
      </p:pic>
      <p:sp>
        <p:nvSpPr>
          <p:cNvPr id="6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7" name="image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4314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34"/>
          <p:cNvSpPr txBox="1">
            <a:spLocks/>
          </p:cNvSpPr>
          <p:nvPr/>
        </p:nvSpPr>
        <p:spPr>
          <a:xfrm>
            <a:off x="827584" y="980728"/>
            <a:ext cx="7772400" cy="540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05255">
              <a:spcBef>
                <a:spcPts val="600"/>
              </a:spcBef>
              <a:buClr>
                <a:schemeClr val="accent3"/>
              </a:buClr>
              <a:buFont typeface="Wingdings 2"/>
              <a:buNone/>
              <a:defRPr sz="1800">
                <a:uFillTx/>
              </a:defRPr>
            </a:pPr>
            <a:endParaRPr lang="it-IT" sz="2500" i="1" dirty="0" smtClean="0">
              <a:solidFill>
                <a:srgbClr val="FF0000"/>
              </a:solidFill>
              <a:uFill>
                <a:solidFill>
                  <a:srgbClr val="FF0000"/>
                </a:solidFill>
              </a:uFill>
            </a:endParaRPr>
          </a:p>
          <a:p>
            <a:pPr marL="342900" indent="-34290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Situazione traumatica</a:t>
            </a:r>
            <a:r>
              <a:rPr lang="it-IT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vissuta da un operatore, </a:t>
            </a: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non per esposizione diretta ad un evento traumatico, ma per il contatto o per il soccorso a una o più persone sofferenti e traumatizzate.</a:t>
            </a:r>
          </a:p>
          <a:p>
            <a:pPr marL="285750" indent="-28575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endParaRPr lang="it-IT" sz="1800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Trasformazione negativa che si verifica nell’esperienza interiore dell’operatore in seguito al coinvolgimento empatico con il vissuto traumatico dell’altro (L. </a:t>
            </a:r>
            <a:r>
              <a:rPr lang="it-IT" sz="1800" dirty="0" err="1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McCann</a:t>
            </a: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L. A. </a:t>
            </a:r>
            <a:r>
              <a:rPr lang="it-IT" sz="1800" dirty="0" err="1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Perlman</a:t>
            </a: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marL="285750" indent="-28575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endParaRPr lang="it-IT" sz="1800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defTabSz="905255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r>
              <a:rPr lang="it-IT" sz="18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Incide sull’identità dell’individuo, sulla sua visione del mondo, sui suoi bisogni psicologici, sul suo sistema di memoria e di credenze.</a:t>
            </a:r>
          </a:p>
        </p:txBody>
      </p:sp>
      <p:sp>
        <p:nvSpPr>
          <p:cNvPr id="4" name="Shape 133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1" cy="11430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841247">
              <a:defRPr sz="1800">
                <a:solidFill>
                  <a:srgbClr val="000000"/>
                </a:solidFill>
                <a:effectLst/>
                <a:uFillTx/>
              </a:defRPr>
            </a:pPr>
            <a:r>
              <a:rPr lang="it-IT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raumatizzazione</a:t>
            </a:r>
            <a:r>
              <a:rPr lang="it-IT" sz="3200" b="1" dirty="0" smtClean="0">
                <a:solidFill>
                  <a:srgbClr val="FFFF00"/>
                </a:solidFill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vicaria</a:t>
            </a:r>
            <a:b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29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7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2775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/>
          </p:cNvSpPr>
          <p:nvPr>
            <p:ph type="title"/>
          </p:nvPr>
        </p:nvSpPr>
        <p:spPr>
          <a:xfrm>
            <a:off x="490011" y="473124"/>
            <a:ext cx="8229600" cy="1412776"/>
          </a:xfrm>
        </p:spPr>
        <p:txBody>
          <a:bodyPr/>
          <a:lstStyle>
            <a:lvl1pPr algn="ctr" defTabSz="804672">
              <a:defRPr sz="4400" b="1">
                <a:solidFill>
                  <a:srgbClr val="FF0000"/>
                </a:solidFill>
                <a:effectLst>
                  <a:outerShdw blurRad="38100" dist="3352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</a:defRPr>
            </a:lvl1pPr>
          </a:lstStyle>
          <a:p>
            <a:r>
              <a:rPr lang="it-IT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SUPPORTARE GLI OPERATORI</a:t>
            </a:r>
            <a:endParaRPr lang="it-IT" dirty="0"/>
          </a:p>
        </p:txBody>
      </p:sp>
      <p:sp>
        <p:nvSpPr>
          <p:cNvPr id="2" name="Rettangolo arrotondato 1"/>
          <p:cNvSpPr/>
          <p:nvPr/>
        </p:nvSpPr>
        <p:spPr>
          <a:xfrm>
            <a:off x="1362397" y="1916832"/>
            <a:ext cx="1789706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Perché?</a:t>
            </a:r>
            <a:endParaRPr lang="it-I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5763514" y="4458766"/>
            <a:ext cx="2087818" cy="1274490"/>
          </a:xfrm>
          <a:prstGeom prst="round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 interveniamo?</a:t>
            </a:r>
            <a:endParaRPr lang="it-I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3585445" y="2996952"/>
            <a:ext cx="2038733" cy="124855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Dove e quando interveniamo?</a:t>
            </a:r>
            <a:endParaRPr lang="it-I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5997269" y="1916832"/>
            <a:ext cx="1789706" cy="1224136"/>
          </a:xfrm>
          <a:prstGeom prst="roundRect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chi ci rivolgiamo?</a:t>
            </a:r>
            <a:endParaRPr lang="it-I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1475656" y="4509120"/>
            <a:ext cx="2071464" cy="1224136"/>
          </a:xfrm>
          <a:prstGeom prst="roundRect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quali casi di interviene?</a:t>
            </a:r>
            <a:endParaRPr lang="it-IT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13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1361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896111">
              <a:defRPr sz="1800">
                <a:solidFill>
                  <a:srgbClr val="000000"/>
                </a:solidFill>
                <a:effectLst/>
                <a:uFillTx/>
              </a:defRPr>
            </a:pPr>
            <a:r>
              <a:rPr sz="2800" b="1" dirty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SUPPORTARE 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GLI OPERATORI</a:t>
            </a:r>
            <a:r>
              <a:rPr sz="2800" b="1" dirty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sz="2800" b="1" dirty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2800" b="1" dirty="0">
                <a:solidFill>
                  <a:srgbClr val="FF00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Perché?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idx="4294967295"/>
          </p:nvPr>
        </p:nvSpPr>
        <p:spPr>
          <a:xfrm>
            <a:off x="943637" y="1988840"/>
            <a:ext cx="7322349" cy="180019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ü"/>
              <a:defRPr sz="1800">
                <a:uFillTx/>
              </a:defRPr>
            </a:pPr>
            <a:r>
              <a:rPr sz="20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PROTEGGERE L’OPERATORE (legge 81/2008: testo unico sulla sicurezza sul </a:t>
            </a:r>
            <a:r>
              <a:rPr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lavoro)</a:t>
            </a:r>
            <a:endParaRPr lang="it-IT" sz="20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ü"/>
              <a:defRPr sz="1800">
                <a:uFillTx/>
              </a:defRPr>
            </a:pPr>
            <a:r>
              <a:rPr lang="it-IT" sz="20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PROTEGGERE L’UTENZA</a:t>
            </a:r>
            <a:endParaRPr lang="it-IT" sz="20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789040"/>
            <a:ext cx="3008725" cy="2143384"/>
          </a:xfrm>
          <a:prstGeom prst="rect">
            <a:avLst/>
          </a:prstGeom>
        </p:spPr>
      </p:pic>
      <p:sp>
        <p:nvSpPr>
          <p:cNvPr id="7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8" name="image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0192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490012" y="476672"/>
            <a:ext cx="8229600" cy="11430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896111">
              <a:defRPr sz="1800">
                <a:solidFill>
                  <a:srgbClr val="000000"/>
                </a:solidFill>
                <a:effectLst/>
                <a:uFillTx/>
              </a:defRPr>
            </a:pPr>
            <a:r>
              <a:rPr sz="2800" b="1" dirty="0" smtClean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UPPORTARE GLI OPERATORI</a:t>
            </a:r>
            <a:r>
              <a:rPr lang="it-IT" sz="3200" b="1" dirty="0" smtClean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3200" b="1" dirty="0" smtClean="0">
                <a:solidFill>
                  <a:srgbClr val="FFFF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2800" b="1" dirty="0" smtClean="0">
                <a:solidFill>
                  <a:srgbClr val="FF00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2800" b="1" dirty="0">
                <a:solidFill>
                  <a:srgbClr val="FF0000"/>
                </a:solidFill>
                <a:effectLst>
                  <a:outerShdw blurRad="38100" dist="37338" dir="2700000" rotWithShape="0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chi ci rivolgiamo?</a:t>
            </a:r>
          </a:p>
        </p:txBody>
      </p:sp>
      <p:sp>
        <p:nvSpPr>
          <p:cNvPr id="137" name="Shape 137"/>
          <p:cNvSpPr>
            <a:spLocks noGrp="1"/>
          </p:cNvSpPr>
          <p:nvPr>
            <p:ph type="body" idx="4294967295"/>
          </p:nvPr>
        </p:nvSpPr>
        <p:spPr>
          <a:xfrm>
            <a:off x="971600" y="1409915"/>
            <a:ext cx="7416824" cy="50405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>
              <a:lnSpc>
                <a:spcPct val="80000"/>
              </a:lnSpc>
              <a:spcBef>
                <a:spcPts val="300"/>
              </a:spcBef>
              <a:buClr>
                <a:schemeClr val="accent3"/>
              </a:buClr>
              <a:buFont typeface="Helvetica"/>
              <a:defRPr sz="1800">
                <a:uFillTx/>
              </a:defRPr>
            </a:pPr>
            <a:endParaRPr sz="1600" dirty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accent3"/>
              </a:buClr>
              <a:buNone/>
              <a:defRPr sz="1800">
                <a:uFillTx/>
              </a:defRPr>
            </a:pP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Tutte le persone che operano in un contesto d’aiuto e sono esposte a rischi di </a:t>
            </a: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TRAUMATIZZAZIONE VICARIA:</a:t>
            </a:r>
            <a:endParaRPr lang="it-IT" sz="1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ctr">
              <a:lnSpc>
                <a:spcPct val="150000"/>
              </a:lnSpc>
              <a:spcBef>
                <a:spcPts val="0"/>
              </a:spcBef>
              <a:buClr>
                <a:schemeClr val="accent3"/>
              </a:buClr>
              <a:buFont typeface="Helvetica"/>
              <a:defRPr sz="1800">
                <a:uFillTx/>
              </a:defRPr>
            </a:pPr>
            <a:endParaRPr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r>
              <a:rPr lang="it-IT"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P</a:t>
            </a: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ersonale </a:t>
            </a: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medico e paramedico </a:t>
            </a: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(</a:t>
            </a: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personale di Pronto Soccorso</a:t>
            </a: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); </a:t>
            </a:r>
            <a:endParaRPr lang="it-IT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Bookman Old Style"/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Polizia </a:t>
            </a: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e Forze </a:t>
            </a: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dell’Ordine</a:t>
            </a:r>
            <a:endParaRPr lang="it-IT" sz="1800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Bookman Old Style"/>
              <a:cs typeface="Arial" panose="020B0604020202020204" pitchFamily="34" charset="0"/>
              <a:sym typeface="Bookman Old Style"/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Personale </a:t>
            </a:r>
            <a:r>
              <a:rPr lang="it-IT"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delle </a:t>
            </a: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ambulanze</a:t>
            </a:r>
            <a:endParaRPr lang="it-IT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Bookman Old Style"/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Vigili del fuoco</a:t>
            </a:r>
            <a:endParaRPr lang="it-IT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Bookman Old Style"/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P</a:t>
            </a: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ersonale </a:t>
            </a: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dei servizi sociali e della salute </a:t>
            </a: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mentale</a:t>
            </a:r>
            <a:endParaRPr lang="it-IT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Bookman Old Style"/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M</a:t>
            </a: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edici </a:t>
            </a:r>
            <a:r>
              <a:rPr sz="1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legali </a:t>
            </a:r>
            <a:endParaRPr lang="it-IT" sz="1800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Bookman Old Style"/>
              <a:cs typeface="Arial" panose="020B0604020202020204" pitchFamily="34" charset="0"/>
              <a:sym typeface="Bookman Old Style"/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uFillTx/>
              </a:defRPr>
            </a:pPr>
            <a:r>
              <a:rPr lang="it-IT"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V</a:t>
            </a:r>
            <a:r>
              <a:rPr sz="18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Bookman Old Style"/>
                <a:cs typeface="Arial" panose="020B0604020202020204" pitchFamily="34" charset="0"/>
                <a:sym typeface="Bookman Old Style"/>
              </a:rPr>
              <a:t>olontari</a:t>
            </a:r>
            <a:endParaRPr lang="it-IT" sz="1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Bookman Old Style"/>
            </a:endParaRPr>
          </a:p>
        </p:txBody>
      </p:sp>
      <p:sp>
        <p:nvSpPr>
          <p:cNvPr id="7" name="Segnaposto piè di pagina 4"/>
          <p:cNvSpPr txBox="1">
            <a:spLocks/>
          </p:cNvSpPr>
          <p:nvPr/>
        </p:nvSpPr>
        <p:spPr>
          <a:xfrm>
            <a:off x="2419242" y="6231592"/>
            <a:ext cx="4695124" cy="653792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it-IT"/>
            </a:defPPr>
            <a:lvl1pPr marL="0" algn="l" defTabSz="9144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Dr.ssa Laura Corvaglia</a:t>
            </a:r>
          </a:p>
          <a:p>
            <a:pPr algn="ctr"/>
            <a:r>
              <a:rPr lang="it-IT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entury Schoolbook"/>
              </a:rPr>
              <a:t>  Psicologa Psicoterapeuta, Specialista EMDR</a:t>
            </a:r>
            <a:endParaRPr lang="it-IT" dirty="0">
              <a:solidFill>
                <a:prstClr val="black">
                  <a:lumMod val="95000"/>
                  <a:lumOff val="5000"/>
                </a:prstClr>
              </a:solidFill>
              <a:latin typeface="Century Schoolbook"/>
            </a:endParaRPr>
          </a:p>
        </p:txBody>
      </p:sp>
      <p:pic>
        <p:nvPicPr>
          <p:cNvPr id="8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0836" y="5988183"/>
            <a:ext cx="1231598" cy="8698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9003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tice">
  <a:themeElements>
    <a:clrScheme name="Ve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Vertice">
  <a:themeElements>
    <a:clrScheme name="Ve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Vertice">
  <a:themeElements>
    <a:clrScheme name="Ve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Vertice">
  <a:themeElements>
    <a:clrScheme name="Ve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1926</Words>
  <Application>Microsoft Office PowerPoint</Application>
  <PresentationFormat>Presentazione su schermo (4:3)</PresentationFormat>
  <Paragraphs>310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32</vt:i4>
      </vt:variant>
    </vt:vector>
  </HeadingPairs>
  <TitlesOfParts>
    <vt:vector size="36" baseType="lpstr">
      <vt:lpstr>Vertice</vt:lpstr>
      <vt:lpstr>1_Vertice</vt:lpstr>
      <vt:lpstr>2_Vertice</vt:lpstr>
      <vt:lpstr>3_Vertice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I soccorritori Traumatizzazione  vicaria</vt:lpstr>
      <vt:lpstr>Traumatizzazione vicaria </vt:lpstr>
      <vt:lpstr>SUPPORTARE GLI OPERATORI</vt:lpstr>
      <vt:lpstr>SUPPORTARE GLI OPERATORI Perché?</vt:lpstr>
      <vt:lpstr>SUPPORTARE GLI OPERATORI A chi ci rivolgiamo?</vt:lpstr>
      <vt:lpstr>SUPPORTARE GLI OPERATORI Dove interveniamo?</vt:lpstr>
      <vt:lpstr>Presentazione standard di PowerPoint</vt:lpstr>
      <vt:lpstr>SUPPORTARE GLI OPERATORI In quali casi si interviene? </vt:lpstr>
      <vt:lpstr>Presentazione standard di PowerPoint</vt:lpstr>
      <vt:lpstr>Constructivist self development theory (CSDT)</vt:lpstr>
      <vt:lpstr>Trauma vicario nei casi di gravi incidenti  (es. incidente ferroviario) </vt:lpstr>
      <vt:lpstr>Trauma vicario</vt:lpstr>
      <vt:lpstr>Trauma vicario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Meccanismi bio-psico-sociali del trauma vicario: il mirroring del dolore degli altri</vt:lpstr>
      <vt:lpstr>Presentazione standard di PowerPoint</vt:lpstr>
      <vt:lpstr>Presentazione standard di PowerPoint</vt:lpstr>
      <vt:lpstr>Presentazione standard di PowerPoint</vt:lpstr>
      <vt:lpstr> Metafora del Salice e del pino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Corvaglia</dc:creator>
  <cp:lastModifiedBy>Laura</cp:lastModifiedBy>
  <cp:revision>95</cp:revision>
  <dcterms:modified xsi:type="dcterms:W3CDTF">2017-02-14T06:32:58Z</dcterms:modified>
</cp:coreProperties>
</file>