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5" r:id="rId10"/>
    <p:sldId id="266" r:id="rId11"/>
    <p:sldId id="267" r:id="rId12"/>
    <p:sldId id="273" r:id="rId13"/>
    <p:sldId id="268" r:id="rId14"/>
    <p:sldId id="269" r:id="rId15"/>
    <p:sldId id="262" r:id="rId16"/>
    <p:sldId id="270" r:id="rId17"/>
    <p:sldId id="271" r:id="rId18"/>
    <p:sldId id="272" r:id="rId1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mmagine panoramica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it-IT" smtClean="0"/>
              <a:t>Fare clic sull'icona per inserire un'immagine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olo e sotto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zio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cheda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cheda nome cita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it-IT" smtClean="0"/>
              <a:t>Modifica gli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it-IT" smtClean="0"/>
              <a:t>Modifica gli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it-IT" smtClean="0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2/14/2017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4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0" y="685800"/>
            <a:ext cx="12191999" cy="2743200"/>
          </a:xfrm>
        </p:spPr>
        <p:txBody>
          <a:bodyPr>
            <a:normAutofit fontScale="90000"/>
          </a:bodyPr>
          <a:lstStyle/>
          <a:p>
            <a:pPr algn="ctr"/>
            <a:r>
              <a:rPr lang="it-IT" sz="1800" b="1" dirty="0" smtClean="0">
                <a:solidFill>
                  <a:schemeClr val="bg1"/>
                </a:solidFill>
              </a:rPr>
              <a:t>Convegno</a:t>
            </a:r>
            <a:br>
              <a:rPr lang="it-IT" sz="1800" b="1" dirty="0" smtClean="0">
                <a:solidFill>
                  <a:schemeClr val="bg1"/>
                </a:solidFill>
              </a:rPr>
            </a:br>
            <a:r>
              <a:rPr lang="it-IT" sz="1800" b="1" dirty="0" smtClean="0">
                <a:solidFill>
                  <a:schemeClr val="bg1"/>
                </a:solidFill>
              </a:rPr>
              <a:t>Ordine Psicologi regione puglia</a:t>
            </a:r>
            <a:br>
              <a:rPr lang="it-IT" sz="1800" b="1" dirty="0" smtClean="0">
                <a:solidFill>
                  <a:schemeClr val="bg1"/>
                </a:solidFill>
              </a:rPr>
            </a:br>
            <a:r>
              <a:rPr lang="it-IT" sz="1800" b="1" dirty="0" smtClean="0">
                <a:solidFill>
                  <a:schemeClr val="bg1"/>
                </a:solidFill>
              </a:rPr>
              <a:t/>
            </a:r>
            <a:br>
              <a:rPr lang="it-IT" sz="1800" b="1" dirty="0" smtClean="0">
                <a:solidFill>
                  <a:schemeClr val="bg1"/>
                </a:solidFill>
              </a:rPr>
            </a:br>
            <a:r>
              <a:rPr lang="it-IT" sz="1800" b="1" dirty="0">
                <a:solidFill>
                  <a:schemeClr val="bg1"/>
                </a:solidFill>
              </a:rPr>
              <a:t/>
            </a:r>
            <a:br>
              <a:rPr lang="it-IT" sz="1800" b="1" dirty="0">
                <a:solidFill>
                  <a:schemeClr val="bg1"/>
                </a:solidFill>
              </a:rPr>
            </a:br>
            <a:r>
              <a:rPr lang="it-IT" sz="1800" b="1" dirty="0">
                <a:solidFill>
                  <a:schemeClr val="bg1"/>
                </a:solidFill>
              </a:rPr>
              <a:t/>
            </a:r>
            <a:br>
              <a:rPr lang="it-IT" sz="1800" b="1" dirty="0">
                <a:solidFill>
                  <a:schemeClr val="bg1"/>
                </a:solidFill>
              </a:rPr>
            </a:br>
            <a:r>
              <a:rPr lang="it-IT" sz="4400" b="1" dirty="0" smtClean="0"/>
              <a:t>psicologia dell’emergenza:</a:t>
            </a:r>
            <a:br>
              <a:rPr lang="it-IT" sz="4400" b="1" dirty="0" smtClean="0"/>
            </a:br>
            <a:r>
              <a:rPr lang="it-IT" sz="4400" b="1" dirty="0" smtClean="0"/>
              <a:t>esperienze e modelli di intervento</a:t>
            </a:r>
            <a:endParaRPr lang="it-IT" sz="4400" b="1" dirty="0">
              <a:solidFill>
                <a:schemeClr val="bg1"/>
              </a:solidFill>
            </a:endParaRPr>
          </a:p>
        </p:txBody>
      </p:sp>
      <p:sp>
        <p:nvSpPr>
          <p:cNvPr id="6" name="Segnaposto testo 5"/>
          <p:cNvSpPr>
            <a:spLocks noGrp="1"/>
          </p:cNvSpPr>
          <p:nvPr>
            <p:ph type="body" sz="quarter" idx="13"/>
          </p:nvPr>
        </p:nvSpPr>
        <p:spPr>
          <a:xfrm>
            <a:off x="0" y="3678767"/>
            <a:ext cx="12191999" cy="1049866"/>
          </a:xfrm>
        </p:spPr>
        <p:txBody>
          <a:bodyPr>
            <a:normAutofit/>
          </a:bodyPr>
          <a:lstStyle/>
          <a:p>
            <a:pPr indent="0" algn="ctr">
              <a:spcBef>
                <a:spcPts val="0"/>
              </a:spcBef>
              <a:spcAft>
                <a:spcPts val="0"/>
              </a:spcAft>
            </a:pPr>
            <a:r>
              <a:rPr lang="it-IT" dirty="0" smtClean="0"/>
              <a:t>L’intervento post-emergenza </a:t>
            </a:r>
          </a:p>
          <a:p>
            <a:pPr indent="0" algn="ctr">
              <a:spcBef>
                <a:spcPts val="0"/>
              </a:spcBef>
              <a:spcAft>
                <a:spcPts val="0"/>
              </a:spcAft>
            </a:pPr>
            <a:r>
              <a:rPr lang="it-IT" dirty="0" smtClean="0"/>
              <a:t>a seguito del disastro ferroviario sulla tratta andria-</a:t>
            </a:r>
            <a:r>
              <a:rPr lang="it-IT" dirty="0" err="1" smtClean="0"/>
              <a:t>corato</a:t>
            </a:r>
            <a:endParaRPr lang="it-IT" dirty="0"/>
          </a:p>
        </p:txBody>
      </p:sp>
      <p:sp>
        <p:nvSpPr>
          <p:cNvPr id="5" name="Segnaposto testo 4"/>
          <p:cNvSpPr>
            <a:spLocks noGrp="1"/>
          </p:cNvSpPr>
          <p:nvPr>
            <p:ph type="body" idx="1"/>
          </p:nvPr>
        </p:nvSpPr>
        <p:spPr>
          <a:xfrm>
            <a:off x="0" y="5213531"/>
            <a:ext cx="12191999" cy="1500778"/>
          </a:xfrm>
        </p:spPr>
        <p:txBody>
          <a:bodyPr>
            <a:normAutofit fontScale="92500" lnSpcReduction="10000"/>
          </a:bodyPr>
          <a:lstStyle/>
          <a:p>
            <a:pPr algn="ctr">
              <a:lnSpc>
                <a:spcPct val="120000"/>
              </a:lnSpc>
              <a:spcAft>
                <a:spcPts val="0"/>
              </a:spcAft>
            </a:pPr>
            <a:r>
              <a:rPr lang="it-IT" sz="2100" b="1" dirty="0" smtClean="0"/>
              <a:t>Dr.ssa Anna Palumbo</a:t>
            </a:r>
          </a:p>
          <a:p>
            <a:pPr algn="ctr">
              <a:lnSpc>
                <a:spcPct val="120000"/>
              </a:lnSpc>
              <a:spcAft>
                <a:spcPts val="0"/>
              </a:spcAft>
            </a:pPr>
            <a:r>
              <a:rPr lang="it-IT" sz="1500" b="1" dirty="0" smtClean="0"/>
              <a:t>Psicologo-Psicoterapeuta</a:t>
            </a:r>
          </a:p>
          <a:p>
            <a:pPr algn="ctr"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it-IT" sz="1500" b="1" dirty="0" smtClean="0"/>
              <a:t>Segretario Regionale </a:t>
            </a:r>
            <a:r>
              <a:rPr lang="it-IT" sz="1500" b="1" dirty="0" err="1" smtClean="0"/>
              <a:t>Sipem</a:t>
            </a:r>
            <a:r>
              <a:rPr lang="it-IT" sz="1500" b="1" dirty="0" smtClean="0"/>
              <a:t> </a:t>
            </a:r>
            <a:r>
              <a:rPr lang="it-IT" sz="1500" b="1" dirty="0" err="1" smtClean="0"/>
              <a:t>Sos</a:t>
            </a:r>
            <a:r>
              <a:rPr lang="it-IT" sz="1500" b="1" dirty="0" smtClean="0"/>
              <a:t> Puglia</a:t>
            </a:r>
          </a:p>
          <a:p>
            <a:pPr algn="ctr"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it-IT" sz="1500" b="1" smtClean="0"/>
              <a:t>Segretario Nazionale </a:t>
            </a:r>
            <a:r>
              <a:rPr lang="it-IT" sz="1500" b="1" dirty="0" err="1" smtClean="0"/>
              <a:t>Sipem</a:t>
            </a:r>
            <a:r>
              <a:rPr lang="it-IT" sz="1500" b="1" dirty="0" smtClean="0"/>
              <a:t> </a:t>
            </a:r>
            <a:r>
              <a:rPr lang="it-IT" sz="1500" b="1" dirty="0" err="1" smtClean="0"/>
              <a:t>Sos</a:t>
            </a:r>
            <a:r>
              <a:rPr lang="it-IT" sz="1500" b="1" dirty="0" smtClean="0"/>
              <a:t> Federazione</a:t>
            </a:r>
          </a:p>
          <a:p>
            <a:pPr algn="ctr"/>
            <a:r>
              <a:rPr lang="it-IT" sz="1500" b="1" dirty="0" smtClean="0"/>
              <a:t>info@sipemsospuglia.org</a:t>
            </a:r>
            <a:endParaRPr lang="it-IT" sz="1500" b="1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5662709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Stesura del programma di intervento 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863354" cy="3812177"/>
          </a:xfrm>
        </p:spPr>
        <p:txBody>
          <a:bodyPr>
            <a:norm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b="1" u="sng" dirty="0" smtClean="0"/>
              <a:t>PROCEDURE DI INTERVENTO</a:t>
            </a:r>
          </a:p>
          <a:p>
            <a:pPr algn="just"/>
            <a:endParaRPr lang="it-IT" sz="1600" b="1" dirty="0" smtClean="0"/>
          </a:p>
          <a:p>
            <a:pPr marL="342900" indent="-342900" algn="just">
              <a:buFont typeface="+mj-lt"/>
              <a:buAutoNum type="arabicPeriod"/>
            </a:pPr>
            <a:r>
              <a:rPr lang="it-IT" sz="1600" b="1" dirty="0" smtClean="0"/>
              <a:t>ANALISI E VALUTAZIONE DEI BISOGNI ESPRESSI DAL CITTADINO, DALLE FAMIGLIE E DAI SOCCORRITORI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i="1" dirty="0" smtClean="0"/>
              <a:t>Somministrazione della </a:t>
            </a:r>
            <a:r>
              <a:rPr lang="it-IT" sz="1600" b="1" i="1" dirty="0" smtClean="0"/>
              <a:t>scheda di Triage </a:t>
            </a:r>
            <a:r>
              <a:rPr lang="it-IT" sz="1600" i="1" dirty="0" smtClean="0"/>
              <a:t>(come previsto dai Criteri di massima sugli interventi psicosociali da attuare nelle catastrofi, </a:t>
            </a:r>
            <a:r>
              <a:rPr lang="it-IT" sz="1600" dirty="0" smtClean="0"/>
              <a:t>G.U., n.200 del 29/08/2006)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i="1" dirty="0" smtClean="0"/>
              <a:t>Somministrazione della </a:t>
            </a:r>
            <a:r>
              <a:rPr lang="it-IT" sz="1600" b="1" i="1" dirty="0" smtClean="0"/>
              <a:t>Scala di Impatto degli eventi</a:t>
            </a:r>
            <a:r>
              <a:rPr lang="it-IT" sz="1600" i="1" dirty="0" smtClean="0"/>
              <a:t> </a:t>
            </a:r>
            <a:endParaRPr lang="it-IT" i="1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0078583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Stesura del programma di intervento 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863354" cy="3812177"/>
          </a:xfrm>
        </p:spPr>
        <p:txBody>
          <a:bodyPr>
            <a:norm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b="1" u="sng" dirty="0" smtClean="0"/>
              <a:t>PROCEDURE DI INTERVENTO</a:t>
            </a:r>
          </a:p>
          <a:p>
            <a:pPr algn="just"/>
            <a:endParaRPr lang="it-IT" sz="1600" b="1" dirty="0" smtClean="0"/>
          </a:p>
          <a:p>
            <a:pPr marL="342900" indent="-342900" algn="just">
              <a:buFont typeface="+mj-lt"/>
              <a:buAutoNum type="arabicPeriod" startAt="2"/>
            </a:pPr>
            <a:r>
              <a:rPr lang="it-IT" sz="1600" b="1" dirty="0" smtClean="0"/>
              <a:t>INDIVIDUAZIONE DEL LIVELLO DI URGENZA DELL’INTERVENTO</a:t>
            </a:r>
          </a:p>
          <a:p>
            <a:pPr marL="342900" indent="-34290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Psy1 (priorità bassa)</a:t>
            </a:r>
            <a:r>
              <a:rPr lang="it-IT" sz="1600" dirty="0" smtClean="0"/>
              <a:t>: «</a:t>
            </a:r>
            <a:r>
              <a:rPr lang="it-IT" sz="1600" i="1" dirty="0" smtClean="0"/>
              <a:t>soggetti con sintomi psicopatologici lievi che richiedono interventi di supporto psicologic</a:t>
            </a:r>
            <a:r>
              <a:rPr lang="it-IT" sz="1600" i="1" dirty="0" smtClean="0"/>
              <a:t>o o trattamenti farmacologici differiti»</a:t>
            </a:r>
            <a:endParaRPr lang="it-IT" sz="1600" i="1" dirty="0" smtClean="0"/>
          </a:p>
          <a:p>
            <a:pPr marL="342900" indent="-34290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Psy2 (priorità intermedia)</a:t>
            </a:r>
            <a:r>
              <a:rPr lang="it-IT" sz="1600" dirty="0" smtClean="0"/>
              <a:t>: </a:t>
            </a:r>
            <a:r>
              <a:rPr lang="it-IT" sz="1600" i="1" dirty="0" smtClean="0"/>
              <a:t>«soggetti con sintomi psicopatologici di gravità intermedia che richiedono una valutazione specialistica per interventi di supporto psicologico e/o trattamento farmacologico, dopo eventuale periodo di osservazione»</a:t>
            </a:r>
            <a:endParaRPr lang="it-IT" sz="1600" dirty="0" smtClean="0"/>
          </a:p>
          <a:p>
            <a:pPr marL="342900" indent="-34290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Psy3 (priorità alta): </a:t>
            </a:r>
            <a:r>
              <a:rPr lang="it-IT" sz="1600" i="1" dirty="0" smtClean="0"/>
              <a:t>«soggetti con gravi reazioni </a:t>
            </a:r>
            <a:r>
              <a:rPr lang="it-IT" sz="1600" i="1" dirty="0" err="1" smtClean="0"/>
              <a:t>peritraumatiche</a:t>
            </a:r>
            <a:r>
              <a:rPr lang="it-IT" sz="1600" i="1" dirty="0" smtClean="0"/>
              <a:t> che comportano marcata riduzione dell’autonomia individuale, ridotta consapevolezza di malattia, compromissione delle funzioni cognitive, pericolosità per sé e per gli altri e pertanto richiedono interventi immediati o valutazione specialiste»</a:t>
            </a:r>
            <a:endParaRPr lang="it-IT" sz="1600" b="1" dirty="0" smtClean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4016674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  <p:pic>
        <p:nvPicPr>
          <p:cNvPr id="11" name="Immagine 10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14928" y="21336"/>
            <a:ext cx="4962144" cy="68153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832849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Stesura del programma di intervento 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863354" cy="3812177"/>
          </a:xfrm>
        </p:spPr>
        <p:txBody>
          <a:bodyPr>
            <a:norm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b="1" u="sng" dirty="0" smtClean="0"/>
              <a:t>PROCEDURE DI INTERVENTO</a:t>
            </a:r>
          </a:p>
          <a:p>
            <a:pPr algn="just"/>
            <a:endParaRPr lang="it-IT" sz="1600" b="1" dirty="0" smtClean="0"/>
          </a:p>
          <a:p>
            <a:pPr marL="342900" indent="-342900" algn="just">
              <a:buFont typeface="+mj-lt"/>
              <a:buAutoNum type="arabicPeriod" startAt="3"/>
            </a:pPr>
            <a:r>
              <a:rPr lang="it-IT" sz="1600" b="1" dirty="0" smtClean="0"/>
              <a:t>ARTICOLAZIONE DEL PIANO TERAPEUTICO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Tipologia dell’intervento: </a:t>
            </a:r>
            <a:r>
              <a:rPr lang="it-IT" sz="1600" dirty="0" smtClean="0"/>
              <a:t>Individuale, di gruppo, familiare</a:t>
            </a:r>
            <a:r>
              <a:rPr lang="it-IT" sz="1600" b="1" dirty="0" smtClean="0"/>
              <a:t>                      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Frequenza dell’intervento: </a:t>
            </a:r>
            <a:r>
              <a:rPr lang="it-IT" sz="1600" dirty="0" smtClean="0"/>
              <a:t>-Bassa intensità: trattamento quindicinale</a:t>
            </a:r>
          </a:p>
          <a:p>
            <a:pPr algn="just"/>
            <a:r>
              <a:rPr lang="it-IT" sz="1600" b="1" dirty="0"/>
              <a:t> </a:t>
            </a:r>
            <a:r>
              <a:rPr lang="it-IT" sz="1600" b="1" dirty="0" smtClean="0"/>
              <a:t>                                                  </a:t>
            </a:r>
            <a:r>
              <a:rPr lang="it-IT" sz="1600" dirty="0" smtClean="0"/>
              <a:t>-Media intensità: trattamento settimanale</a:t>
            </a:r>
          </a:p>
          <a:p>
            <a:pPr algn="just"/>
            <a:r>
              <a:rPr lang="it-IT" sz="1600" b="1" dirty="0"/>
              <a:t> </a:t>
            </a:r>
            <a:r>
              <a:rPr lang="it-IT" sz="1600" b="1" dirty="0" smtClean="0"/>
              <a:t>                                                  </a:t>
            </a:r>
            <a:r>
              <a:rPr lang="it-IT" sz="1600" dirty="0" smtClean="0"/>
              <a:t>-Alta intensità: 2 incontri settimanali o più</a:t>
            </a:r>
            <a:endParaRPr lang="it-IT" sz="1600" b="1" dirty="0" smtClean="0"/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Durata dell’intervento: </a:t>
            </a:r>
            <a:r>
              <a:rPr lang="it-IT" sz="1600" dirty="0" smtClean="0"/>
              <a:t>-8 incontri individuali o di gruppo</a:t>
            </a:r>
          </a:p>
          <a:p>
            <a:pPr algn="just"/>
            <a:r>
              <a:rPr lang="it-IT" sz="1600" b="1" dirty="0"/>
              <a:t> </a:t>
            </a:r>
            <a:r>
              <a:rPr lang="it-IT" sz="1600" b="1" dirty="0" smtClean="0"/>
              <a:t>                                           </a:t>
            </a:r>
            <a:r>
              <a:rPr lang="it-IT" sz="1600" dirty="0" smtClean="0"/>
              <a:t>-2 incontri di </a:t>
            </a:r>
            <a:r>
              <a:rPr lang="it-IT" sz="1600" dirty="0" err="1" smtClean="0"/>
              <a:t>follow</a:t>
            </a:r>
            <a:r>
              <a:rPr lang="it-IT" sz="1600" dirty="0" smtClean="0"/>
              <a:t> up (a cadenza quindicinale)</a:t>
            </a:r>
          </a:p>
          <a:p>
            <a:pPr algn="just"/>
            <a:r>
              <a:rPr lang="it-IT" sz="1600" b="1" dirty="0" smtClean="0"/>
              <a:t>Eventuale invio presso i servizi territoriali competenti già preventivamente attivati</a:t>
            </a:r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557216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Stesura del programma di intervento 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863354" cy="3812177"/>
          </a:xfrm>
        </p:spPr>
        <p:txBody>
          <a:bodyPr>
            <a:norm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b="1" u="sng" dirty="0" smtClean="0"/>
              <a:t>PROCEDURE DI INTERVENTO</a:t>
            </a:r>
          </a:p>
          <a:p>
            <a:pPr algn="just"/>
            <a:endParaRPr lang="it-IT" sz="1600" b="1" dirty="0" smtClean="0"/>
          </a:p>
          <a:p>
            <a:pPr marL="342900" indent="-342900" algn="just">
              <a:buFont typeface="+mj-lt"/>
              <a:buAutoNum type="arabicPeriod" startAt="4"/>
            </a:pPr>
            <a:r>
              <a:rPr lang="it-IT" sz="1600" b="1" dirty="0" smtClean="0"/>
              <a:t>ATTIVAZIONE DEL PIANO TERAPEUTICO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Interventi Psicoeducativi: </a:t>
            </a:r>
            <a:r>
              <a:rPr lang="it-IT" sz="1600" dirty="0" smtClean="0"/>
              <a:t>interventi volti a favorire la corretta interpretazione delle manifestazioni emotive, cognitive, comportamentali e psicosomatiche, insorti a seguito dell’evento emergenziale, e ad assumere atteggiamenti adattivi utili al superamento del disagio (promozione del </a:t>
            </a:r>
            <a:r>
              <a:rPr lang="it-IT" sz="1600" dirty="0" err="1" smtClean="0"/>
              <a:t>coping</a:t>
            </a:r>
            <a:r>
              <a:rPr lang="it-IT" sz="1600" dirty="0" smtClean="0"/>
              <a:t> adattivo)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Interventi individuali e di gruppo di rielaborazione e supporto: </a:t>
            </a:r>
            <a:r>
              <a:rPr lang="it-IT" sz="1600" dirty="0" err="1" smtClean="0"/>
              <a:t>Debriefing</a:t>
            </a:r>
            <a:r>
              <a:rPr lang="it-IT" sz="1600" dirty="0" smtClean="0"/>
              <a:t> individuali e/o di gruppo secondo i protocolli comunemente in uso nella psicologia dell’emergenza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Interventi di ripristino dell’equilibrio emozionale e psicosomatico: </a:t>
            </a:r>
            <a:endParaRPr lang="it-IT" sz="1600" dirty="0" smtClean="0"/>
          </a:p>
          <a:p>
            <a:pPr marL="285750" indent="-285750" algn="just">
              <a:buFont typeface="Courier New" panose="02070309020205020404" pitchFamily="49" charset="0"/>
              <a:buChar char="o"/>
            </a:pPr>
            <a:r>
              <a:rPr lang="it-IT" sz="1600" dirty="0" smtClean="0"/>
              <a:t>Interventi volti al superamento degli stati di </a:t>
            </a:r>
            <a:r>
              <a:rPr lang="it-IT" sz="1600" dirty="0" err="1" smtClean="0"/>
              <a:t>iperattivazione</a:t>
            </a:r>
            <a:r>
              <a:rPr lang="it-IT" sz="1600" dirty="0" smtClean="0"/>
              <a:t> psicosomatica</a:t>
            </a:r>
          </a:p>
          <a:p>
            <a:pPr marL="285750" indent="-285750" algn="just">
              <a:buFont typeface="Courier New" panose="02070309020205020404" pitchFamily="49" charset="0"/>
              <a:buChar char="o"/>
            </a:pPr>
            <a:r>
              <a:rPr lang="it-IT" sz="1600" dirty="0" smtClean="0"/>
              <a:t>Interventi volti al superamento degli stati di </a:t>
            </a:r>
            <a:r>
              <a:rPr lang="it-IT" sz="1600" dirty="0" err="1" smtClean="0"/>
              <a:t>ipoattivazione</a:t>
            </a:r>
            <a:r>
              <a:rPr lang="it-IT" sz="1600" dirty="0" smtClean="0"/>
              <a:t> psicosomatica </a:t>
            </a:r>
            <a:endParaRPr lang="it-IT" sz="1600" b="1" dirty="0" smtClean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9388420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Dati riassuntivi degli interventi post-emergenziali effettuati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8534400" cy="3812177"/>
          </a:xfrm>
        </p:spPr>
        <p:txBody>
          <a:bodyPr>
            <a:normAutofit fontScale="92500" lnSpcReduction="20000"/>
          </a:bodyPr>
          <a:lstStyle/>
          <a:p>
            <a:r>
              <a:rPr lang="it-IT" sz="1600" dirty="0" smtClean="0"/>
              <a:t>-N° RICHIESTE PERVENUTE: 35</a:t>
            </a:r>
          </a:p>
          <a:p>
            <a:endParaRPr lang="it-IT" sz="1200" dirty="0" smtClean="0"/>
          </a:p>
          <a:p>
            <a:r>
              <a:rPr lang="it-IT" sz="1600" dirty="0" smtClean="0"/>
              <a:t>-N° INTERVENTI EFFETTUATI: 33</a:t>
            </a:r>
          </a:p>
          <a:p>
            <a:endParaRPr lang="it-IT" sz="1200" dirty="0" smtClean="0"/>
          </a:p>
          <a:p>
            <a:r>
              <a:rPr lang="it-IT" sz="1600" dirty="0" smtClean="0"/>
              <a:t>-GENERE: 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Femmine: 18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Maschi: 17</a:t>
            </a:r>
          </a:p>
          <a:p>
            <a:endParaRPr lang="it-IT" sz="1600" dirty="0" smtClean="0"/>
          </a:p>
          <a:p>
            <a:r>
              <a:rPr lang="it-IT" sz="1600" dirty="0" smtClean="0"/>
              <a:t>-PROBLEMATICA PSICOLOGICA PRESENTATA: 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Stato ansioso: 16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Stato depressivo: 4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Stato ansioso-depressivo: 12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Di scompenso: 1</a:t>
            </a:r>
            <a:endParaRPr lang="it-IT" sz="1600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8127964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Dati riassuntivi degli interventi post-emergenziali effettuati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8534400" cy="3812177"/>
          </a:xfrm>
        </p:spPr>
        <p:txBody>
          <a:bodyPr>
            <a:normAutofit/>
          </a:bodyPr>
          <a:lstStyle/>
          <a:p>
            <a:r>
              <a:rPr lang="it-IT" sz="1600" dirty="0" smtClean="0"/>
              <a:t>-PREGRESSI PROBLEMI PSICOLOGICI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SI: 11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No: 22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it-IT" sz="1600" dirty="0"/>
          </a:p>
          <a:p>
            <a:r>
              <a:rPr lang="it-IT" sz="1600" dirty="0" smtClean="0"/>
              <a:t>-SE SI, QUALE TIPOLOGIA DI PROBLEMI PREGRESSI: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Stato ansioso: 3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Stato depressivo: 3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Stato ansioso-depressivo: 4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Altro: 1 (bulimia nervosa)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it-IT" sz="1600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8290515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Dati riassuntivi degli interventi post-emergenziali effettuati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8534400" cy="3812177"/>
          </a:xfrm>
        </p:spPr>
        <p:txBody>
          <a:bodyPr>
            <a:normAutofit/>
          </a:bodyPr>
          <a:lstStyle/>
          <a:p>
            <a:r>
              <a:rPr lang="it-IT" sz="1600" dirty="0" smtClean="0"/>
              <a:t>-SETTING DI INTERVENTO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Abitazione del paziente: 20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Studio professionale: 6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Ospedale: 6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Altro: 1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it-IT" sz="1600" dirty="0"/>
          </a:p>
          <a:p>
            <a:r>
              <a:rPr lang="it-IT" sz="1600" dirty="0" smtClean="0"/>
              <a:t>-DISPONIBILITÁ A RICEVERE AIUTO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SI: 33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it-IT" sz="1600" dirty="0" smtClean="0"/>
              <a:t>NO: 2</a:t>
            </a:r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2105180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 smtClean="0"/>
              <a:t>CONCLUSIONI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993982" cy="4191001"/>
          </a:xfrm>
        </p:spPr>
        <p:txBody>
          <a:bodyPr>
            <a:normAutofit/>
          </a:bodyPr>
          <a:lstStyle/>
          <a:p>
            <a:r>
              <a:rPr lang="it-IT" sz="1600" dirty="0" smtClean="0"/>
              <a:t>Convenzione Servizio Protezione Civile Regione Puglia – </a:t>
            </a:r>
            <a:r>
              <a:rPr lang="it-IT" sz="1600" dirty="0" err="1" smtClean="0"/>
              <a:t>Sipem</a:t>
            </a:r>
            <a:r>
              <a:rPr lang="it-IT" sz="1600" dirty="0" smtClean="0"/>
              <a:t> </a:t>
            </a:r>
            <a:r>
              <a:rPr lang="it-IT" sz="1600" dirty="0" err="1" smtClean="0"/>
              <a:t>Sos</a:t>
            </a:r>
            <a:r>
              <a:rPr lang="it-IT" sz="1600" dirty="0" smtClean="0"/>
              <a:t> Puglia</a:t>
            </a:r>
          </a:p>
          <a:p>
            <a:r>
              <a:rPr lang="it-IT" sz="1600" dirty="0" smtClean="0"/>
              <a:t>Finalità:</a:t>
            </a:r>
          </a:p>
          <a:p>
            <a:pPr algn="just"/>
            <a:r>
              <a:rPr lang="it-IT" sz="1600" dirty="0" smtClean="0"/>
              <a:t>-intervenire a favore delle popolazioni colpite dagli eventi avversi sul territorio a supporto delle attività della Sezione Protezione Civile con volontari dotati di specifiche abilitazioni e capacità professionali richieste per la particolare attività;</a:t>
            </a:r>
          </a:p>
          <a:p>
            <a:pPr algn="just"/>
            <a:r>
              <a:rPr lang="it-IT" sz="1600" dirty="0" smtClean="0"/>
              <a:t>-definire e attuare programmi di attività formativa in tema di Protezione Civile per l’addestramento in tema di pianificazione della sicurezza e gestione delle emergenze, nonché per l’attuazione di strategie di prevenzione, attraverso attività formativa, al fine di determinare strategie efficaci ed utili a far fronte agli stress individuali e collettivi che si sviluppano a seguito dei disastri, nonché a rinforzare i </a:t>
            </a:r>
            <a:r>
              <a:rPr lang="it-IT" sz="1600" dirty="0" smtClean="0"/>
              <a:t>comportamenti </a:t>
            </a:r>
            <a:r>
              <a:rPr lang="it-IT" sz="1600" dirty="0" smtClean="0"/>
              <a:t>più efficaci. Le attività formative saranno rivolte: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dirty="0" smtClean="0"/>
              <a:t>al personale della Sezione Regionale di Protezione Civile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dirty="0"/>
              <a:t>a</a:t>
            </a:r>
            <a:r>
              <a:rPr lang="it-IT" sz="1600" dirty="0" smtClean="0"/>
              <a:t>lle associazioni di volontariato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dirty="0"/>
              <a:t>a</a:t>
            </a:r>
            <a:r>
              <a:rPr lang="it-IT" sz="1600" dirty="0" smtClean="0"/>
              <a:t>d Enti pubblici Territoriali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endParaRPr lang="it-IT" sz="1600" dirty="0" smtClean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78571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0915605" cy="632097"/>
          </a:xfrm>
        </p:spPr>
        <p:txBody>
          <a:bodyPr>
            <a:normAutofit/>
          </a:bodyPr>
          <a:lstStyle/>
          <a:p>
            <a:r>
              <a:rPr lang="it-IT" sz="3200" b="1" dirty="0" smtClean="0"/>
              <a:t>Fasi/obiettivi </a:t>
            </a:r>
            <a:r>
              <a:rPr lang="it-IT" sz="3200" b="1" dirty="0" smtClean="0"/>
              <a:t>dell’intervento post-emergenza</a:t>
            </a:r>
            <a:endParaRPr lang="it-IT" sz="32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1" y="2562496"/>
            <a:ext cx="10798039" cy="3812177"/>
          </a:xfrm>
        </p:spPr>
        <p:txBody>
          <a:bodyPr/>
          <a:lstStyle/>
          <a:p>
            <a:pPr marL="342900" indent="-342900">
              <a:buFont typeface="+mj-lt"/>
              <a:buAutoNum type="arabicPeriod"/>
            </a:pPr>
            <a:r>
              <a:rPr lang="it-IT" b="1" dirty="0" smtClean="0"/>
              <a:t>Pianificazione delle attività di supporto psicologico post-emergenziali</a:t>
            </a:r>
          </a:p>
          <a:p>
            <a:pPr marL="342900" indent="-342900">
              <a:buFont typeface="+mj-lt"/>
              <a:buAutoNum type="arabicPeriod"/>
            </a:pPr>
            <a:r>
              <a:rPr lang="it-IT" b="1" dirty="0" smtClean="0"/>
              <a:t>Coordinamento degli psicologi disponibili</a:t>
            </a:r>
          </a:p>
          <a:p>
            <a:pPr marL="342900" indent="-342900">
              <a:buFont typeface="+mj-lt"/>
              <a:buAutoNum type="arabicPeriod"/>
            </a:pPr>
            <a:r>
              <a:rPr lang="it-IT" b="1" dirty="0" smtClean="0"/>
              <a:t>Attivazione e diffusione di un numero telefonico presso la Protezione Civile</a:t>
            </a:r>
          </a:p>
          <a:p>
            <a:pPr marL="342900" indent="-342900">
              <a:buFont typeface="+mj-lt"/>
              <a:buAutoNum type="arabicPeriod"/>
            </a:pPr>
            <a:r>
              <a:rPr lang="it-IT" b="1" dirty="0" smtClean="0"/>
              <a:t>Articolazione delle fasi dell’intervento</a:t>
            </a:r>
          </a:p>
          <a:p>
            <a:pPr marL="342900" indent="-342900">
              <a:buFont typeface="+mj-lt"/>
              <a:buAutoNum type="arabicPeriod"/>
            </a:pPr>
            <a:r>
              <a:rPr lang="it-IT" b="1" dirty="0" smtClean="0"/>
              <a:t>Stesura del programma di intervento</a:t>
            </a:r>
          </a:p>
          <a:p>
            <a:pPr marL="342900" indent="-342900">
              <a:buFont typeface="+mj-lt"/>
              <a:buAutoNum type="arabicPeriod"/>
            </a:pPr>
            <a:r>
              <a:rPr lang="it-IT" b="1" dirty="0" smtClean="0"/>
              <a:t>Dati riassuntivi degli interventi post-emergenza effettuati</a:t>
            </a:r>
            <a:endParaRPr lang="it-IT" b="1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234093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 smtClean="0"/>
              <a:t>1. Pianificazione delle attività di supporto psicologico nel post-emergenza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745788" cy="3812177"/>
          </a:xfrm>
        </p:spPr>
        <p:txBody>
          <a:bodyPr>
            <a:norm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sz="1600" dirty="0" smtClean="0"/>
              <a:t>18/07/2016: Tavolo tecnico presso il Servizio di Protezione Civile della Regione Puglia al fine di pianificare e concordare le attività post-emergenziali non ordinarie (</a:t>
            </a:r>
            <a:r>
              <a:rPr lang="it-IT" sz="1600" i="1" dirty="0" smtClean="0"/>
              <a:t>Criteri di massima sugli interventi psicosociali da attuare nelle catastrofi, </a:t>
            </a:r>
            <a:r>
              <a:rPr lang="it-IT" sz="1600" dirty="0" smtClean="0"/>
              <a:t>Direttiva del Presidente del Consiglio dei ministri del 13/06/2006: compito delle Regioni è costituire equipe per il supporto psicosociale alle popolazioni colpite da calamità)</a:t>
            </a:r>
          </a:p>
          <a:p>
            <a:pPr algn="just"/>
            <a:endParaRPr lang="it-IT" sz="1600" dirty="0" smtClean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sz="1600" dirty="0" smtClean="0"/>
              <a:t>Composizione Tavolo tecnico: Servizio di Protezione Civile della Regione Puglia, Associazioni di volontariato intervenute durante la fase di emergenza, Ordine degli Psicologi della Regione Puglia, Asl Bari e BAT</a:t>
            </a:r>
          </a:p>
          <a:p>
            <a:pPr algn="just"/>
            <a:endParaRPr lang="it-IT" sz="1600" dirty="0" smtClean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sz="1600" dirty="0" smtClean="0"/>
              <a:t>Finalità Tavolo tecnico: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dirty="0"/>
              <a:t> </a:t>
            </a:r>
            <a:r>
              <a:rPr lang="it-IT" sz="1600" dirty="0" smtClean="0"/>
              <a:t>    Fornire un quadro degli interventi effettuati durante la fase di emergenza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dirty="0"/>
              <a:t> </a:t>
            </a:r>
            <a:r>
              <a:rPr lang="it-IT" sz="1600" dirty="0" smtClean="0"/>
              <a:t>    Programmare modi e tempi per la gestione della post-emergenza</a:t>
            </a:r>
            <a:endParaRPr lang="it-IT" sz="1600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02524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2</a:t>
            </a:r>
            <a:r>
              <a:rPr lang="it-IT" sz="2000" b="1" dirty="0" smtClean="0"/>
              <a:t>. Coordinamento degli psicologi disponibili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1" y="2562496"/>
            <a:ext cx="10784977" cy="3812177"/>
          </a:xfrm>
        </p:spPr>
        <p:txBody>
          <a:bodyPr/>
          <a:lstStyle/>
          <a:p>
            <a:pPr algn="just"/>
            <a:endParaRPr lang="it-IT" dirty="0" smtClean="0"/>
          </a:p>
          <a:p>
            <a:pPr algn="just"/>
            <a:endParaRPr lang="it-IT" dirty="0"/>
          </a:p>
          <a:p>
            <a:pPr algn="just"/>
            <a:endParaRPr lang="it-IT" dirty="0" smtClean="0"/>
          </a:p>
          <a:p>
            <a:pPr algn="just"/>
            <a:r>
              <a:rPr lang="it-IT" sz="1600" dirty="0" smtClean="0"/>
              <a:t>Affidamento della gestione tecnico-professionale e del coordinamento della fase post-emergenza alla </a:t>
            </a:r>
            <a:r>
              <a:rPr lang="it-IT" sz="1600" dirty="0" err="1" smtClean="0"/>
              <a:t>Sipem</a:t>
            </a:r>
            <a:r>
              <a:rPr lang="it-IT" sz="1600" dirty="0" smtClean="0"/>
              <a:t> </a:t>
            </a:r>
            <a:r>
              <a:rPr lang="it-IT" sz="1600" dirty="0" err="1" smtClean="0"/>
              <a:t>Sos</a:t>
            </a:r>
            <a:r>
              <a:rPr lang="it-IT" sz="1600" dirty="0" smtClean="0"/>
              <a:t> Puglia, in quanto Associazione iscritta al Registro delle Associazioni di volontariato di Protezione Civile, in intesa con l’Ordine degli Psicologi della Regione Puglia e con il supporto delle altre associazioni di volontariato  presenti sul luogo dell’evento</a:t>
            </a:r>
          </a:p>
          <a:p>
            <a:pPr algn="just"/>
            <a:endParaRPr lang="it-IT" dirty="0" smtClean="0"/>
          </a:p>
          <a:p>
            <a:pPr algn="just"/>
            <a:endParaRPr lang="it-IT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659694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3</a:t>
            </a:r>
            <a:r>
              <a:rPr lang="it-IT" sz="2000" b="1" dirty="0" smtClean="0"/>
              <a:t>. Attivazione e diffusione di un numero telefonico presso la Protezione civile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1" y="2562496"/>
            <a:ext cx="10784977" cy="3812177"/>
          </a:xfrm>
        </p:spPr>
        <p:txBody>
          <a:bodyPr/>
          <a:lstStyle/>
          <a:p>
            <a:endParaRPr lang="it-IT" sz="1600" dirty="0" smtClean="0"/>
          </a:p>
          <a:p>
            <a:r>
              <a:rPr lang="it-IT" sz="1600" dirty="0" smtClean="0"/>
              <a:t>(</a:t>
            </a:r>
            <a:r>
              <a:rPr lang="it-IT" sz="1600" dirty="0" err="1"/>
              <a:t>PressRegione</a:t>
            </a:r>
            <a:r>
              <a:rPr lang="it-IT" sz="1600" dirty="0"/>
              <a:t> - Agenzia Giornalistica,</a:t>
            </a:r>
            <a:br>
              <a:rPr lang="it-IT" sz="1600" dirty="0"/>
            </a:br>
            <a:r>
              <a:rPr lang="it-IT" sz="1600" dirty="0"/>
              <a:t>Direttore responsabile Elena Laterza - Iscritta al Registro della Stampa presso il Tribunale di Bari n. 26/2003)</a:t>
            </a:r>
          </a:p>
          <a:p>
            <a:r>
              <a:rPr lang="it-IT" sz="1600" b="1" dirty="0" err="1"/>
              <a:t>Protez.Civile</a:t>
            </a:r>
            <a:r>
              <a:rPr lang="it-IT" sz="1600" b="1" dirty="0"/>
              <a:t>. Scontro treni. Attivato numero verde assistenza psicologica</a:t>
            </a:r>
            <a:endParaRPr lang="it-IT" sz="1600" dirty="0"/>
          </a:p>
          <a:p>
            <a:r>
              <a:rPr lang="it-IT" sz="1600" dirty="0"/>
              <a:t> La Sezione Protezione Civile della Regione Puglia ha attivato presso la propria Sala Operativa il numero </a:t>
            </a:r>
            <a:r>
              <a:rPr lang="it-IT" sz="1600" b="1" dirty="0"/>
              <a:t>080 5802266</a:t>
            </a:r>
            <a:r>
              <a:rPr lang="it-IT" sz="1600" dirty="0"/>
              <a:t> cui le persone coinvolte a vario titolo nell’incidente ferroviario del 12 luglio 2016, potranno rivolgersi per richiedere l’assistenza psicologica fornita dalla SIPEM (Società Italiana di Psicologia dell'Emergenza - associazione di volontariato iscritta al registro regionale di Protezione Civile), d’intesa con l’ordine degli Psicologi della Puglia. Tale servizio h24, completamente gratuito, sarà a disposizione a partire da oggi 20 Luglio 2016.</a:t>
            </a:r>
          </a:p>
          <a:p>
            <a:endParaRPr lang="it-IT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436674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 smtClean="0"/>
              <a:t>4. articolazione </a:t>
            </a:r>
            <a:r>
              <a:rPr lang="it-IT" sz="2000" b="1" dirty="0" err="1" smtClean="0"/>
              <a:t>delLE</a:t>
            </a:r>
            <a:r>
              <a:rPr lang="it-IT" sz="2000" b="1" dirty="0" smtClean="0"/>
              <a:t> FASI di intervento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863354" cy="3812177"/>
          </a:xfrm>
        </p:spPr>
        <p:txBody>
          <a:bodyPr/>
          <a:lstStyle/>
          <a:p>
            <a:pPr marL="342900" indent="-342900">
              <a:buFont typeface="+mj-lt"/>
              <a:buAutoNum type="arabicPeriod"/>
            </a:pPr>
            <a:r>
              <a:rPr lang="it-IT" dirty="0" smtClean="0"/>
              <a:t>Raccolta delle richieste presso la Sala Operativa di Protezione Civile della Regione Puglia</a:t>
            </a:r>
          </a:p>
          <a:p>
            <a:pPr marL="342900" indent="-342900">
              <a:buFont typeface="+mj-lt"/>
              <a:buAutoNum type="arabicPeriod"/>
            </a:pPr>
            <a:r>
              <a:rPr lang="it-IT" dirty="0" smtClean="0"/>
              <a:t>Raccolta delle disponibilità degli psicologi ad effettuare gli interventi</a:t>
            </a:r>
          </a:p>
          <a:p>
            <a:pPr marL="342900" indent="-342900" algn="just">
              <a:buFont typeface="+mj-lt"/>
              <a:buAutoNum type="arabicPeriod"/>
            </a:pPr>
            <a:r>
              <a:rPr lang="it-IT" dirty="0" smtClean="0"/>
              <a:t>Comunicazione immediata da parte del Servizio di Protezione Civile alla </a:t>
            </a:r>
            <a:r>
              <a:rPr lang="it-IT" dirty="0" err="1" smtClean="0"/>
              <a:t>Sipem</a:t>
            </a:r>
            <a:r>
              <a:rPr lang="it-IT" dirty="0" smtClean="0"/>
              <a:t> </a:t>
            </a:r>
            <a:r>
              <a:rPr lang="it-IT" dirty="0" err="1" smtClean="0"/>
              <a:t>Sos</a:t>
            </a:r>
            <a:r>
              <a:rPr lang="it-IT" dirty="0" smtClean="0"/>
              <a:t> Puglia delle richieste pervenute</a:t>
            </a:r>
          </a:p>
          <a:p>
            <a:pPr marL="342900" indent="-342900" algn="just">
              <a:buFont typeface="+mj-lt"/>
              <a:buAutoNum type="arabicPeriod"/>
            </a:pPr>
            <a:r>
              <a:rPr lang="it-IT" dirty="0" smtClean="0"/>
              <a:t>Attivazione dei colleghi disponibili in base al criterio di prossimità territoriale</a:t>
            </a:r>
          </a:p>
          <a:p>
            <a:pPr marL="342900" indent="-342900">
              <a:buFont typeface="+mj-lt"/>
              <a:buAutoNum type="arabicPeriod"/>
            </a:pPr>
            <a:endParaRPr lang="it-IT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3932875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Stesura del programma di intervento 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863354" cy="3812177"/>
          </a:xfrm>
        </p:spPr>
        <p:txBody>
          <a:bodyPr/>
          <a:lstStyle/>
          <a:p>
            <a:pPr algn="ctr"/>
            <a:r>
              <a:rPr lang="it-IT" b="1" dirty="0" smtClean="0"/>
              <a:t>PROGRAMMA DI ASSISTENZA PSICOLOGICA PER </a:t>
            </a:r>
          </a:p>
          <a:p>
            <a:pPr algn="ctr"/>
            <a:r>
              <a:rPr lang="it-IT" b="1" dirty="0" smtClean="0"/>
              <a:t>FERITI-PARENTI DELLE VITTIME-SOCCORRITORI-PERSONALE DELLE FERROVIE</a:t>
            </a:r>
          </a:p>
          <a:p>
            <a:pPr algn="ctr"/>
            <a:r>
              <a:rPr lang="it-IT" b="1" dirty="0" smtClean="0"/>
              <a:t>COINVOLTI NEL DISASTRO FERROVIARIO DEL 12/07/2016</a:t>
            </a:r>
          </a:p>
          <a:p>
            <a:pPr algn="ctr"/>
            <a:r>
              <a:rPr lang="it-IT" b="1" dirty="0" smtClean="0"/>
              <a:t>TRATTA ANDRIA-CORATO</a:t>
            </a:r>
          </a:p>
          <a:p>
            <a:pPr algn="just"/>
            <a:endParaRPr lang="it-IT" b="1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b="1" u="sng" dirty="0" smtClean="0"/>
              <a:t>OBIETTIVO GENERALE: </a:t>
            </a:r>
            <a:r>
              <a:rPr lang="it-IT" b="1" dirty="0" smtClean="0"/>
              <a:t> Stabilizzazione emotiva: </a:t>
            </a:r>
            <a:r>
              <a:rPr lang="it-IT" sz="1600" dirty="0" smtClean="0"/>
              <a:t>stimolare processi psicologici in grado di favorire la capacità di gestire e contenere le emozioni e lo stress psicofisico che la situazione ha generato, ossia superare la destabilizzazione emotiva, cognitiva e comportamentale scatenata dall’evento</a:t>
            </a:r>
            <a:endParaRPr lang="it-IT" sz="1600" b="1" u="sng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15693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Stesura del programma di intervento 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863354" cy="3812177"/>
          </a:xfrm>
        </p:spPr>
        <p:txBody>
          <a:bodyPr/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b="1" u="sng" dirty="0" smtClean="0"/>
              <a:t>FINALITÁ: </a:t>
            </a:r>
            <a:r>
              <a:rPr lang="it-IT" b="1" dirty="0" smtClean="0"/>
              <a:t>Empowerment: </a:t>
            </a:r>
            <a:r>
              <a:rPr lang="it-IT" sz="1600" dirty="0" smtClean="0"/>
              <a:t>insieme di azioni specifiche tese a facilitare la capacità di reazione adattiva delle persone al fine di migliorarne le abilità e le strategie di </a:t>
            </a:r>
            <a:r>
              <a:rPr lang="it-IT" sz="1600" dirty="0" err="1" smtClean="0"/>
              <a:t>fronteggiamento</a:t>
            </a:r>
            <a:r>
              <a:rPr lang="it-IT" sz="1600" dirty="0" smtClean="0"/>
              <a:t> (</a:t>
            </a:r>
            <a:r>
              <a:rPr lang="it-IT" sz="1600" dirty="0" err="1" smtClean="0"/>
              <a:t>coping</a:t>
            </a:r>
            <a:r>
              <a:rPr lang="it-IT" sz="1600" dirty="0" smtClean="0"/>
              <a:t> adattivo) e di promuoverne la resilienza.</a:t>
            </a:r>
          </a:p>
          <a:p>
            <a:pPr algn="just"/>
            <a:endParaRPr lang="it-IT" sz="1600" dirty="0" smtClean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b="1" u="sng" dirty="0" smtClean="0"/>
              <a:t>DESTINATARI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Vittime di I tipo: </a:t>
            </a:r>
            <a:r>
              <a:rPr lang="it-IT" sz="1600" dirty="0" smtClean="0"/>
              <a:t>feriti, coloro che hanno subito direttamente l’evento traumatico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Vittime di II tipo: </a:t>
            </a:r>
            <a:r>
              <a:rPr lang="it-IT" sz="1600" dirty="0" smtClean="0"/>
              <a:t>parenti delle vittime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Vittime di III tipo: </a:t>
            </a:r>
            <a:r>
              <a:rPr lang="it-IT" sz="1600" dirty="0" smtClean="0"/>
              <a:t>soccorritori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b="1" dirty="0" smtClean="0"/>
              <a:t>Vittime di V tipo: </a:t>
            </a:r>
            <a:r>
              <a:rPr lang="it-IT" sz="1600" dirty="0" smtClean="0"/>
              <a:t>coloro che, anche se non direttamente coinvolte dall’evento traumatico, reagiscono con un disturbo emozionale</a:t>
            </a:r>
            <a:endParaRPr lang="it-IT" sz="1600" b="1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4454316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4212" y="1588589"/>
            <a:ext cx="11507788" cy="632097"/>
          </a:xfrm>
        </p:spPr>
        <p:txBody>
          <a:bodyPr>
            <a:noAutofit/>
          </a:bodyPr>
          <a:lstStyle/>
          <a:p>
            <a:r>
              <a:rPr lang="it-IT" sz="2000" b="1" dirty="0"/>
              <a:t>5</a:t>
            </a:r>
            <a:r>
              <a:rPr lang="it-IT" sz="2000" b="1" dirty="0" smtClean="0"/>
              <a:t>. Stesura del programma di intervento </a:t>
            </a:r>
            <a:endParaRPr lang="it-IT" sz="2000" b="1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4212" y="2562496"/>
            <a:ext cx="10863354" cy="3812177"/>
          </a:xfrm>
        </p:spPr>
        <p:txBody>
          <a:bodyPr>
            <a:norm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it-IT" b="1" u="sng" dirty="0" smtClean="0"/>
              <a:t>PROCEDURE ORGANIZZATIVE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dirty="0" smtClean="0"/>
              <a:t>Ricognizione dei bisogni di intervento manifestati da feriti-parenti delle vittime-soccorritori;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dirty="0" smtClean="0"/>
              <a:t>Individuazione ed attivazione delle risorse operative: </a:t>
            </a:r>
            <a:r>
              <a:rPr lang="it-IT" sz="1600" dirty="0" smtClean="0"/>
              <a:t>mobilitazione di </a:t>
            </a:r>
            <a:r>
              <a:rPr lang="it-IT" sz="1600" dirty="0" smtClean="0"/>
              <a:t>psicologi volontari specificamente formati per l’intervento nelle emergenze individuali e collettive</a:t>
            </a:r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it-IT" sz="1600" dirty="0" smtClean="0"/>
              <a:t>Abbinamento dei bisogni di assistenza psicologica espressi dal singolo cittadino, dalle famiglie e dai soccorritori con le risorse operative, in base alla dislocazione territoriale secondo criteri di prossimità </a:t>
            </a:r>
            <a:endParaRPr lang="it-IT" sz="1600" dirty="0"/>
          </a:p>
        </p:txBody>
      </p:sp>
      <p:pic>
        <p:nvPicPr>
          <p:cNvPr id="4" name="Immagin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8731" y="220731"/>
            <a:ext cx="1123200" cy="11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35536155"/>
      </p:ext>
    </p:extLst>
  </p:cSld>
  <p:clrMapOvr>
    <a:masterClrMapping/>
  </p:clrMapOvr>
</p:sld>
</file>

<file path=ppt/theme/theme1.xml><?xml version="1.0" encoding="utf-8"?>
<a:theme xmlns:a="http://schemas.openxmlformats.org/drawingml/2006/main" name="Sezion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672</TotalTime>
  <Words>1198</Words>
  <Application>Microsoft Office PowerPoint</Application>
  <PresentationFormat>Widescreen</PresentationFormat>
  <Paragraphs>133</Paragraphs>
  <Slides>18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5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18</vt:i4>
      </vt:variant>
    </vt:vector>
  </HeadingPairs>
  <TitlesOfParts>
    <vt:vector size="24" baseType="lpstr">
      <vt:lpstr>Arial</vt:lpstr>
      <vt:lpstr>Century Gothic</vt:lpstr>
      <vt:lpstr>Courier New</vt:lpstr>
      <vt:lpstr>Wingdings</vt:lpstr>
      <vt:lpstr>Wingdings 3</vt:lpstr>
      <vt:lpstr>Sezione</vt:lpstr>
      <vt:lpstr>Convegno Ordine Psicologi regione puglia    psicologia dell’emergenza: esperienze e modelli di intervento</vt:lpstr>
      <vt:lpstr>Fasi/obiettivi dell’intervento post-emergenza</vt:lpstr>
      <vt:lpstr>1. Pianificazione delle attività di supporto psicologico nel post-emergenza</vt:lpstr>
      <vt:lpstr>2. Coordinamento degli psicologi disponibili</vt:lpstr>
      <vt:lpstr>3. Attivazione e diffusione di un numero telefonico presso la Protezione civile</vt:lpstr>
      <vt:lpstr>4. articolazione delLE FASI di intervento</vt:lpstr>
      <vt:lpstr>5. Stesura del programma di intervento </vt:lpstr>
      <vt:lpstr>5. Stesura del programma di intervento </vt:lpstr>
      <vt:lpstr>5. Stesura del programma di intervento </vt:lpstr>
      <vt:lpstr>5. Stesura del programma di intervento </vt:lpstr>
      <vt:lpstr>5. Stesura del programma di intervento </vt:lpstr>
      <vt:lpstr>Presentazione standard di PowerPoint</vt:lpstr>
      <vt:lpstr>5. Stesura del programma di intervento </vt:lpstr>
      <vt:lpstr>5. Stesura del programma di intervento </vt:lpstr>
      <vt:lpstr>5. Dati riassuntivi degli interventi post-emergenziali effettuati</vt:lpstr>
      <vt:lpstr>5. Dati riassuntivi degli interventi post-emergenziali effettuati</vt:lpstr>
      <vt:lpstr>5. Dati riassuntivi degli interventi post-emergenziali effettuati</vt:lpstr>
      <vt:lpstr>CONCLUSIONI</vt:lpstr>
    </vt:vector>
  </TitlesOfParts>
  <Company>Z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Psicologia dell’emergenza: esperienze e modelli di intervento</dc:title>
  <dc:creator>X</dc:creator>
  <cp:lastModifiedBy>X</cp:lastModifiedBy>
  <cp:revision>54</cp:revision>
  <dcterms:created xsi:type="dcterms:W3CDTF">2017-01-09T15:24:16Z</dcterms:created>
  <dcterms:modified xsi:type="dcterms:W3CDTF">2017-02-14T08:14:53Z</dcterms:modified>
</cp:coreProperties>
</file>

<file path=docProps/thumbnail.jpeg>
</file>